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502" r:id="rId3"/>
    <p:sldId id="503" r:id="rId4"/>
    <p:sldId id="499" r:id="rId5"/>
    <p:sldId id="477" r:id="rId6"/>
    <p:sldId id="479" r:id="rId7"/>
    <p:sldId id="478" r:id="rId8"/>
    <p:sldId id="480" r:id="rId9"/>
    <p:sldId id="433" r:id="rId10"/>
    <p:sldId id="489" r:id="rId11"/>
    <p:sldId id="481" r:id="rId12"/>
    <p:sldId id="482" r:id="rId13"/>
    <p:sldId id="484" r:id="rId14"/>
    <p:sldId id="490" r:id="rId15"/>
    <p:sldId id="434" r:id="rId16"/>
    <p:sldId id="491" r:id="rId17"/>
    <p:sldId id="492" r:id="rId18"/>
    <p:sldId id="497" r:id="rId19"/>
    <p:sldId id="498" r:id="rId20"/>
    <p:sldId id="485" r:id="rId21"/>
    <p:sldId id="486" r:id="rId22"/>
    <p:sldId id="487" r:id="rId23"/>
    <p:sldId id="469" r:id="rId24"/>
    <p:sldId id="444" r:id="rId25"/>
    <p:sldId id="445" r:id="rId26"/>
    <p:sldId id="483" r:id="rId27"/>
    <p:sldId id="493" r:id="rId28"/>
    <p:sldId id="494" r:id="rId29"/>
    <p:sldId id="495" r:id="rId30"/>
    <p:sldId id="500" r:id="rId31"/>
    <p:sldId id="422" r:id="rId32"/>
    <p:sldId id="413" r:id="rId33"/>
    <p:sldId id="501" r:id="rId34"/>
    <p:sldId id="424" r:id="rId35"/>
    <p:sldId id="418" r:id="rId36"/>
    <p:sldId id="421" r:id="rId37"/>
    <p:sldId id="430" r:id="rId38"/>
    <p:sldId id="353" r:id="rId39"/>
    <p:sldId id="504"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AAFF75-F85B-C44F-86BC-41A28BDB4DB5}">
          <p14:sldIdLst>
            <p14:sldId id="256"/>
            <p14:sldId id="502"/>
            <p14:sldId id="503"/>
            <p14:sldId id="499"/>
            <p14:sldId id="477"/>
            <p14:sldId id="479"/>
            <p14:sldId id="478"/>
            <p14:sldId id="480"/>
            <p14:sldId id="433"/>
            <p14:sldId id="489"/>
            <p14:sldId id="481"/>
            <p14:sldId id="482"/>
            <p14:sldId id="484"/>
            <p14:sldId id="490"/>
            <p14:sldId id="434"/>
            <p14:sldId id="491"/>
            <p14:sldId id="492"/>
            <p14:sldId id="497"/>
            <p14:sldId id="498"/>
            <p14:sldId id="485"/>
            <p14:sldId id="486"/>
            <p14:sldId id="487"/>
            <p14:sldId id="469"/>
            <p14:sldId id="444"/>
            <p14:sldId id="445"/>
            <p14:sldId id="483"/>
            <p14:sldId id="493"/>
            <p14:sldId id="494"/>
            <p14:sldId id="495"/>
            <p14:sldId id="500"/>
            <p14:sldId id="422"/>
            <p14:sldId id="413"/>
            <p14:sldId id="501"/>
            <p14:sldId id="424"/>
            <p14:sldId id="418"/>
            <p14:sldId id="421"/>
            <p14:sldId id="430"/>
            <p14:sldId id="353"/>
            <p14:sldId id="5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0" autoAdjust="0"/>
    <p:restoredTop sz="86230" autoAdjust="0"/>
  </p:normalViewPr>
  <p:slideViewPr>
    <p:cSldViewPr snapToGrid="0" snapToObjects="1">
      <p:cViewPr varScale="1">
        <p:scale>
          <a:sx n="134" d="100"/>
          <a:sy n="134" d="100"/>
        </p:scale>
        <p:origin x="1176"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CD77CA-B0FA-DF46-A3DF-E63A4D2DBF8F}" type="datetimeFigureOut">
              <a:rPr lang="en-US" smtClean="0"/>
              <a:pPr/>
              <a:t>10/27/17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9BBDB-01D5-A94B-986C-5303557D7F8D}" type="slidenum">
              <a:rPr lang="en-US" smtClean="0"/>
              <a:pPr/>
              <a:t>‹#›</a:t>
            </a:fld>
            <a:endParaRPr lang="en-US"/>
          </a:p>
        </p:txBody>
      </p:sp>
    </p:spTree>
    <p:extLst>
      <p:ext uri="{BB962C8B-B14F-4D97-AF65-F5344CB8AC3E}">
        <p14:creationId xmlns:p14="http://schemas.microsoft.com/office/powerpoint/2010/main" val="3994870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2E77CD-89C3-7149-A924-6F4F58C8C65D}" type="datetimeFigureOut">
              <a:rPr lang="en-US" smtClean="0"/>
              <a:pPr/>
              <a:t>10/27/17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93217A-5BE0-BB47-9209-EE3279335A21}" type="slidenum">
              <a:rPr lang="en-US" smtClean="0"/>
              <a:pPr/>
              <a:t>‹#›</a:t>
            </a:fld>
            <a:endParaRPr lang="en-US"/>
          </a:p>
        </p:txBody>
      </p:sp>
    </p:spTree>
    <p:extLst>
      <p:ext uri="{BB962C8B-B14F-4D97-AF65-F5344CB8AC3E}">
        <p14:creationId xmlns:p14="http://schemas.microsoft.com/office/powerpoint/2010/main" val="36101876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accommodations, etc.</a:t>
            </a:r>
          </a:p>
          <a:p>
            <a:r>
              <a:rPr lang="en-US" baseline="0" dirty="0" smtClean="0"/>
              <a:t>Thank you to organizers for giving me a chance to talk about this topic that has become a area of </a:t>
            </a:r>
          </a:p>
          <a:p>
            <a:r>
              <a:rPr lang="en-US" baseline="0" dirty="0" smtClean="0"/>
              <a:t>Increasing interest in the </a:t>
            </a:r>
            <a:r>
              <a:rPr lang="en-US" baseline="0" dirty="0" err="1" smtClean="0"/>
              <a:t>neuroinformatics</a:t>
            </a:r>
            <a:r>
              <a:rPr lang="en-US" baseline="0" dirty="0" smtClean="0"/>
              <a:t> community—many projects/people devoted to efforts to create an infrastructure for reproducibility in comp </a:t>
            </a:r>
            <a:r>
              <a:rPr lang="en-US" baseline="0" dirty="0" err="1" smtClean="0"/>
              <a:t>neuro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1</a:t>
            </a:fld>
            <a:endParaRPr lang="en-US"/>
          </a:p>
        </p:txBody>
      </p:sp>
    </p:spTree>
    <p:extLst>
      <p:ext uri="{BB962C8B-B14F-4D97-AF65-F5344CB8AC3E}">
        <p14:creationId xmlns:p14="http://schemas.microsoft.com/office/powerpoint/2010/main" val="71823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F70C196-C2EA-4050-97BD-BE6AB3BA918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28"/>
          <p:cNvSpPr txBox="1">
            <a:spLocks noGrp="1"/>
          </p:cNvSpPr>
          <p:nvPr/>
        </p:nvSpPr>
        <p:spPr>
          <a:xfrm>
            <a:off x="4277880" y="10154880"/>
            <a:ext cx="3256200" cy="510119"/>
          </a:xfrm>
          <a:prstGeom prst="rect">
            <a:avLst/>
          </a:prstGeom>
          <a:noFill/>
          <a:ln/>
        </p:spPr>
        <p:txBody>
          <a:bodyPr vert="horz" wrap="square" lIns="0" tIns="0" rIns="0" bIns="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9ACE1F4E-964C-45CA-8666-2E9411A75013}"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13</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11" name="Slide Number Placeholder 6"/>
          <p:cNvSpPr txBox="1">
            <a:spLocks noGrp="1"/>
          </p:cNvSpPr>
          <p:nvPr/>
        </p:nvSpPr>
        <p:spPr>
          <a:xfrm>
            <a:off x="4277880" y="10154880"/>
            <a:ext cx="3256200" cy="510119"/>
          </a:xfrm>
          <a:prstGeom prst="rect">
            <a:avLst/>
          </a:prstGeom>
          <a:noFill/>
          <a:ln/>
        </p:spPr>
        <p:txBody>
          <a:bodyPr vert="horz" wrap="square" lIns="91440" tIns="45720" rIns="91440" bIns="45720" rtlCol="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898F0077-EFC8-4062-9297-2E2DFACC21E2}"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13</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2" name="Slide Image Placeholder 1"/>
          <p:cNvSpPr>
            <a:spLocks noGrp="1" noRot="1" noChangeAspect="1" noResize="1"/>
          </p:cNvSpPr>
          <p:nvPr>
            <p:ph type="sldImg"/>
          </p:nvPr>
        </p:nvSpPr>
        <p:spPr>
          <a:xfrm>
            <a:off x="1111250" y="812800"/>
            <a:ext cx="5311775" cy="3984625"/>
          </a:xfrm>
          <a:solidFill>
            <a:srgbClr val="729FCF"/>
          </a:solidFill>
          <a:ln w="25400">
            <a:solidFill>
              <a:srgbClr val="3465AF"/>
            </a:solidFill>
            <a:prstDash val="solid"/>
          </a:ln>
        </p:spPr>
      </p:sp>
      <p:sp>
        <p:nvSpPr>
          <p:cNvPr id="3" name="Notes Placeholder 2"/>
          <p:cNvSpPr txBox="1">
            <a:spLocks noGrp="1"/>
          </p:cNvSpPr>
          <p:nvPr>
            <p:ph type="body" sz="quarter" idx="1"/>
          </p:nvPr>
        </p:nvSpPr>
        <p:spPr>
          <a:xfrm>
            <a:off x="755280" y="5078160"/>
            <a:ext cx="6024600" cy="4788360"/>
          </a:xfrm>
          <a:noFill/>
          <a:ln>
            <a:noFill/>
          </a:ln>
        </p:spPr>
        <p:txBody>
          <a:bodyPr lIns="0" tIns="0" rIns="0" bIns="0" compatLnSpc="1"/>
          <a:lstStyle/>
          <a:p>
            <a:endParaRPr lang="en-GB"/>
          </a:p>
        </p:txBody>
      </p:sp>
    </p:spTree>
    <p:extLst>
      <p:ext uri="{BB962C8B-B14F-4D97-AF65-F5344CB8AC3E}">
        <p14:creationId xmlns:p14="http://schemas.microsoft.com/office/powerpoint/2010/main" val="1848434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CEDCB5-8729-2347-A907-8A24795625F4}" type="slidenum">
              <a:rPr lang="en-US" smtClean="0"/>
              <a:pPr/>
              <a:t>15</a:t>
            </a:fld>
            <a:endParaRPr lang="en-US"/>
          </a:p>
        </p:txBody>
      </p:sp>
    </p:spTree>
    <p:extLst>
      <p:ext uri="{BB962C8B-B14F-4D97-AF65-F5344CB8AC3E}">
        <p14:creationId xmlns:p14="http://schemas.microsoft.com/office/powerpoint/2010/main" val="199936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GIORGIO ASCOLI</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16</a:t>
            </a:fld>
            <a:endParaRPr lang="en-US"/>
          </a:p>
        </p:txBody>
      </p:sp>
    </p:spTree>
    <p:extLst>
      <p:ext uri="{BB962C8B-B14F-4D97-AF65-F5344CB8AC3E}">
        <p14:creationId xmlns:p14="http://schemas.microsoft.com/office/powerpoint/2010/main" val="982870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 Lytton’s </a:t>
            </a:r>
            <a:r>
              <a:rPr lang="en-US" dirty="0" err="1" smtClean="0"/>
              <a:t>neurosim</a:t>
            </a:r>
            <a:r>
              <a:rPr lang="en-US" baseline="0" dirty="0" smtClean="0"/>
              <a:t> lab </a:t>
            </a:r>
          </a:p>
          <a:p>
            <a:r>
              <a:rPr lang="en-US" baseline="0" dirty="0" smtClean="0"/>
              <a:t>Developed by Salvador Dura-Bernal</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17</a:t>
            </a:fld>
            <a:endParaRPr lang="en-US"/>
          </a:p>
        </p:txBody>
      </p:sp>
    </p:spTree>
    <p:extLst>
      <p:ext uri="{BB962C8B-B14F-4D97-AF65-F5344CB8AC3E}">
        <p14:creationId xmlns:p14="http://schemas.microsoft.com/office/powerpoint/2010/main" val="508980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20</a:t>
            </a:fld>
            <a:endParaRPr lang="en-US"/>
          </a:p>
        </p:txBody>
      </p:sp>
    </p:spTree>
    <p:extLst>
      <p:ext uri="{BB962C8B-B14F-4D97-AF65-F5344CB8AC3E}">
        <p14:creationId xmlns:p14="http://schemas.microsoft.com/office/powerpoint/2010/main" val="73070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21</a:t>
            </a:fld>
            <a:endParaRPr lang="en-US"/>
          </a:p>
        </p:txBody>
      </p:sp>
    </p:spTree>
    <p:extLst>
      <p:ext uri="{BB962C8B-B14F-4D97-AF65-F5344CB8AC3E}">
        <p14:creationId xmlns:p14="http://schemas.microsoft.com/office/powerpoint/2010/main" val="49549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22</a:t>
            </a:fld>
            <a:endParaRPr lang="en-US"/>
          </a:p>
        </p:txBody>
      </p:sp>
    </p:spTree>
    <p:extLst>
      <p:ext uri="{BB962C8B-B14F-4D97-AF65-F5344CB8AC3E}">
        <p14:creationId xmlns:p14="http://schemas.microsoft.com/office/powerpoint/2010/main" val="163387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Cell paper</a:t>
            </a:r>
            <a:r>
              <a:rPr lang="en-US" baseline="0" dirty="0" smtClean="0"/>
              <a:t> for large network model from blue brain project</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23</a:t>
            </a:fld>
            <a:endParaRPr lang="en-US"/>
          </a:p>
        </p:txBody>
      </p:sp>
    </p:spTree>
    <p:extLst>
      <p:ext uri="{BB962C8B-B14F-4D97-AF65-F5344CB8AC3E}">
        <p14:creationId xmlns:p14="http://schemas.microsoft.com/office/powerpoint/2010/main" val="183559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SILVER LAB</a:t>
            </a:r>
          </a:p>
          <a:p>
            <a:endParaRPr lang="en-US" dirty="0"/>
          </a:p>
        </p:txBody>
      </p:sp>
      <p:sp>
        <p:nvSpPr>
          <p:cNvPr id="4" name="Slide Number Placeholder 3"/>
          <p:cNvSpPr>
            <a:spLocks noGrp="1"/>
          </p:cNvSpPr>
          <p:nvPr>
            <p:ph type="sldNum" sz="quarter" idx="10"/>
          </p:nvPr>
        </p:nvSpPr>
        <p:spPr/>
        <p:txBody>
          <a:bodyPr/>
          <a:lstStyle/>
          <a:p>
            <a:fld id="{93CEDCB5-8729-2347-A907-8A24795625F4}" type="slidenum">
              <a:rPr lang="en-US" smtClean="0"/>
              <a:pPr/>
              <a:t>24</a:t>
            </a:fld>
            <a:endParaRPr lang="en-US"/>
          </a:p>
        </p:txBody>
      </p:sp>
    </p:spTree>
    <p:extLst>
      <p:ext uri="{BB962C8B-B14F-4D97-AF65-F5344CB8AC3E}">
        <p14:creationId xmlns:p14="http://schemas.microsoft.com/office/powerpoint/2010/main" val="83911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EDCB5-8729-2347-A907-8A24795625F4}" type="slidenum">
              <a:rPr lang="en-US" smtClean="0"/>
              <a:pPr/>
              <a:t>25</a:t>
            </a:fld>
            <a:endParaRPr lang="en-US"/>
          </a:p>
        </p:txBody>
      </p:sp>
    </p:spTree>
    <p:extLst>
      <p:ext uri="{BB962C8B-B14F-4D97-AF65-F5344CB8AC3E}">
        <p14:creationId xmlns:p14="http://schemas.microsoft.com/office/powerpoint/2010/main" val="7685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accommodations, etc.</a:t>
            </a:r>
          </a:p>
          <a:p>
            <a:r>
              <a:rPr lang="en-US" baseline="0" dirty="0" smtClean="0"/>
              <a:t>Thank you to organizers for giving me a chance to talk about this topic that has become a area of </a:t>
            </a:r>
          </a:p>
          <a:p>
            <a:r>
              <a:rPr lang="en-US" baseline="0" dirty="0" smtClean="0"/>
              <a:t>Increasing interest in the </a:t>
            </a:r>
            <a:r>
              <a:rPr lang="en-US" baseline="0" dirty="0" err="1" smtClean="0"/>
              <a:t>neuroinformatics</a:t>
            </a:r>
            <a:r>
              <a:rPr lang="en-US" baseline="0" dirty="0" smtClean="0"/>
              <a:t> community—many projects/people devoted to efforts to create an infrastructure for reproducibility in comp </a:t>
            </a:r>
            <a:r>
              <a:rPr lang="en-US" baseline="0" dirty="0" err="1" smtClean="0"/>
              <a:t>neuro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2</a:t>
            </a:fld>
            <a:endParaRPr lang="en-US"/>
          </a:p>
        </p:txBody>
      </p:sp>
    </p:spTree>
    <p:extLst>
      <p:ext uri="{BB962C8B-B14F-4D97-AF65-F5344CB8AC3E}">
        <p14:creationId xmlns:p14="http://schemas.microsoft.com/office/powerpoint/2010/main" val="125561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F70C196-C2EA-4050-97BD-BE6AB3BA918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28"/>
          <p:cNvSpPr txBox="1">
            <a:spLocks noGrp="1"/>
          </p:cNvSpPr>
          <p:nvPr/>
        </p:nvSpPr>
        <p:spPr>
          <a:xfrm>
            <a:off x="4277880" y="10154880"/>
            <a:ext cx="3256200" cy="510119"/>
          </a:xfrm>
          <a:prstGeom prst="rect">
            <a:avLst/>
          </a:prstGeom>
          <a:noFill/>
          <a:ln/>
        </p:spPr>
        <p:txBody>
          <a:bodyPr vert="horz" wrap="square" lIns="0" tIns="0" rIns="0" bIns="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537EE4F5-A2F1-4E96-9086-87037ABE88E1}"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26</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11" name="Slide Number Placeholder 6"/>
          <p:cNvSpPr txBox="1">
            <a:spLocks noGrp="1"/>
          </p:cNvSpPr>
          <p:nvPr/>
        </p:nvSpPr>
        <p:spPr>
          <a:xfrm>
            <a:off x="4277880" y="10154880"/>
            <a:ext cx="3256200" cy="510119"/>
          </a:xfrm>
          <a:prstGeom prst="rect">
            <a:avLst/>
          </a:prstGeom>
          <a:noFill/>
          <a:ln/>
        </p:spPr>
        <p:txBody>
          <a:bodyPr vert="horz" wrap="square" lIns="91440" tIns="45720" rIns="91440" bIns="45720" rtlCol="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9C5D14C8-0AD8-4D9F-A4BD-5F881A115AC1}"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26</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2" name="Slide Image Placeholder 1"/>
          <p:cNvSpPr>
            <a:spLocks noGrp="1" noRot="1" noChangeAspect="1" noResize="1"/>
          </p:cNvSpPr>
          <p:nvPr>
            <p:ph type="sldImg"/>
          </p:nvPr>
        </p:nvSpPr>
        <p:spPr>
          <a:xfrm>
            <a:off x="1111250" y="812800"/>
            <a:ext cx="5310188" cy="3983038"/>
          </a:xfrm>
          <a:solidFill>
            <a:srgbClr val="729FCF"/>
          </a:solidFill>
          <a:ln w="25400">
            <a:solidFill>
              <a:srgbClr val="3465AF"/>
            </a:solidFill>
            <a:prstDash val="solid"/>
          </a:ln>
        </p:spPr>
      </p:sp>
      <p:sp>
        <p:nvSpPr>
          <p:cNvPr id="3" name="Notes Placeholder 2"/>
          <p:cNvSpPr txBox="1">
            <a:spLocks noGrp="1"/>
          </p:cNvSpPr>
          <p:nvPr>
            <p:ph type="body" sz="quarter" idx="1"/>
          </p:nvPr>
        </p:nvSpPr>
        <p:spPr>
          <a:xfrm>
            <a:off x="755280" y="5078160"/>
            <a:ext cx="6023160" cy="4786560"/>
          </a:xfrm>
          <a:noFill/>
          <a:ln>
            <a:noFill/>
          </a:ln>
        </p:spPr>
        <p:txBody>
          <a:bodyPr lIns="0" tIns="0" rIns="0" bIns="0" compatLnSpc="1"/>
          <a:lstStyle/>
          <a:p>
            <a:endParaRPr lang="en-GB" sz="2790" kern="1200"/>
          </a:p>
        </p:txBody>
      </p:sp>
    </p:spTree>
    <p:extLst>
      <p:ext uri="{BB962C8B-B14F-4D97-AF65-F5344CB8AC3E}">
        <p14:creationId xmlns:p14="http://schemas.microsoft.com/office/powerpoint/2010/main" val="126927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buClrTx/>
              <a:buFontTx/>
              <a:buNone/>
            </a:pPr>
            <a:fld id="{25FBE7DB-8CEF-6E42-A724-55F1F579E32C}" type="slidenum">
              <a:rPr lang="en-US" altLang="en-US" sz="1400">
                <a:solidFill>
                  <a:srgbClr val="18A303"/>
                </a:solidFill>
                <a:ea typeface="Arial Unicode MS" charset="0"/>
              </a:rPr>
              <a:pPr>
                <a:spcBef>
                  <a:spcPct val="0"/>
                </a:spcBef>
                <a:buClrTx/>
                <a:buFontTx/>
                <a:buNone/>
              </a:pPr>
              <a:t>27</a:t>
            </a:fld>
            <a:endParaRPr lang="en-US" altLang="en-US" sz="1400">
              <a:solidFill>
                <a:srgbClr val="18A303"/>
              </a:solidFill>
              <a:ea typeface="Arial Unicode MS" charset="0"/>
            </a:endParaRPr>
          </a:p>
        </p:txBody>
      </p:sp>
      <p:sp>
        <p:nvSpPr>
          <p:cNvPr id="69635" name="Text Box 1"/>
          <p:cNvSpPr txBox="1">
            <a:spLocks noChangeArrowheads="1"/>
          </p:cNvSpPr>
          <p:nvPr/>
        </p:nvSpPr>
        <p:spPr bwMode="auto">
          <a:xfrm>
            <a:off x="4278313" y="10155238"/>
            <a:ext cx="32559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1pPr>
            <a:lvl2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2pPr>
            <a:lvl3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3pPr>
            <a:lvl4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4pPr>
            <a:lvl5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9pPr>
          </a:lstStyle>
          <a:p>
            <a:pPr algn="r" eaLnBrk="1">
              <a:lnSpc>
                <a:spcPct val="93000"/>
              </a:lnSpc>
              <a:spcBef>
                <a:spcPct val="0"/>
              </a:spcBef>
              <a:buClrTx/>
              <a:buFontTx/>
              <a:buNone/>
            </a:pPr>
            <a:fld id="{BA715A52-830C-7746-BFEB-4716B8084D0F}" type="slidenum">
              <a:rPr lang="en-US" altLang="en-US" sz="1400">
                <a:solidFill>
                  <a:srgbClr val="18A303"/>
                </a:solidFill>
                <a:ea typeface="Arial Unicode MS" charset="0"/>
              </a:rPr>
              <a:pPr algn="r" eaLnBrk="1">
                <a:lnSpc>
                  <a:spcPct val="93000"/>
                </a:lnSpc>
                <a:spcBef>
                  <a:spcPct val="0"/>
                </a:spcBef>
                <a:buClrTx/>
                <a:buFontTx/>
                <a:buNone/>
              </a:pPr>
              <a:t>27</a:t>
            </a:fld>
            <a:endParaRPr lang="en-US" altLang="en-US" sz="1400">
              <a:solidFill>
                <a:srgbClr val="18A303"/>
              </a:solidFill>
              <a:ea typeface="Arial Unicode MS" charset="0"/>
            </a:endParaRPr>
          </a:p>
        </p:txBody>
      </p:sp>
      <p:sp>
        <p:nvSpPr>
          <p:cNvPr id="69636" name="Rectangle 2"/>
          <p:cNvSpPr>
            <a:spLocks noGrp="1" noRot="1" noChangeAspect="1" noChangeArrowheads="1" noTextEdit="1"/>
          </p:cNvSpPr>
          <p:nvPr>
            <p:ph type="sldImg"/>
          </p:nvPr>
        </p:nvSpPr>
        <p:spPr>
          <a:xfrm>
            <a:off x="1111250" y="812800"/>
            <a:ext cx="5311775" cy="3984625"/>
          </a:xfrm>
          <a:solidFill>
            <a:srgbClr val="FFFFFF"/>
          </a:solidFill>
          <a:ln>
            <a:solidFill>
              <a:srgbClr val="000000"/>
            </a:solidFill>
            <a:miter lim="800000"/>
            <a:headEnd/>
            <a:tailEnd/>
          </a:ln>
        </p:spPr>
      </p:sp>
      <p:sp>
        <p:nvSpPr>
          <p:cNvPr id="69637" name="Rectangle 3"/>
          <p:cNvSpPr>
            <a:spLocks noGrp="1" noChangeArrowheads="1"/>
          </p:cNvSpPr>
          <p:nvPr>
            <p:ph type="body" idx="1"/>
          </p:nvPr>
        </p:nvSpPr>
        <p:spPr>
          <a:xfrm>
            <a:off x="755650" y="5078413"/>
            <a:ext cx="6024563" cy="4787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1533486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2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buClrTx/>
              <a:buFontTx/>
              <a:buNone/>
            </a:pPr>
            <a:fld id="{604A7035-5D21-1D45-B2AA-151588639B31}" type="slidenum">
              <a:rPr lang="en-US" altLang="en-US" sz="1400">
                <a:solidFill>
                  <a:srgbClr val="18A303"/>
                </a:solidFill>
                <a:ea typeface="Arial Unicode MS" charset="0"/>
              </a:rPr>
              <a:pPr>
                <a:spcBef>
                  <a:spcPct val="0"/>
                </a:spcBef>
                <a:buClrTx/>
                <a:buFontTx/>
                <a:buNone/>
              </a:pPr>
              <a:t>28</a:t>
            </a:fld>
            <a:endParaRPr lang="en-US" altLang="en-US" sz="1400">
              <a:solidFill>
                <a:srgbClr val="18A303"/>
              </a:solidFill>
              <a:ea typeface="Arial Unicode MS" charset="0"/>
            </a:endParaRPr>
          </a:p>
        </p:txBody>
      </p:sp>
      <p:sp>
        <p:nvSpPr>
          <p:cNvPr id="71683" name="Text Box 1"/>
          <p:cNvSpPr txBox="1">
            <a:spLocks noChangeArrowheads="1"/>
          </p:cNvSpPr>
          <p:nvPr/>
        </p:nvSpPr>
        <p:spPr bwMode="auto">
          <a:xfrm>
            <a:off x="4278313" y="10155238"/>
            <a:ext cx="32559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1pPr>
            <a:lvl2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2pPr>
            <a:lvl3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3pPr>
            <a:lvl4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4pPr>
            <a:lvl5pPr>
              <a:spcBef>
                <a:spcPct val="30000"/>
              </a:spcBef>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defRPr>
            </a:lvl9pPr>
          </a:lstStyle>
          <a:p>
            <a:pPr algn="r" eaLnBrk="1">
              <a:lnSpc>
                <a:spcPct val="93000"/>
              </a:lnSpc>
              <a:spcBef>
                <a:spcPct val="0"/>
              </a:spcBef>
              <a:buClrTx/>
              <a:buFontTx/>
              <a:buNone/>
            </a:pPr>
            <a:fld id="{CE646A97-AC09-474A-BF13-CFD11B50463F}" type="slidenum">
              <a:rPr lang="en-US" altLang="en-US" sz="1400">
                <a:solidFill>
                  <a:srgbClr val="18A303"/>
                </a:solidFill>
                <a:ea typeface="Arial Unicode MS" charset="0"/>
              </a:rPr>
              <a:pPr algn="r" eaLnBrk="1">
                <a:lnSpc>
                  <a:spcPct val="93000"/>
                </a:lnSpc>
                <a:spcBef>
                  <a:spcPct val="0"/>
                </a:spcBef>
                <a:buClrTx/>
                <a:buFontTx/>
                <a:buNone/>
              </a:pPr>
              <a:t>28</a:t>
            </a:fld>
            <a:endParaRPr lang="en-US" altLang="en-US" sz="1400">
              <a:solidFill>
                <a:srgbClr val="18A303"/>
              </a:solidFill>
              <a:ea typeface="Arial Unicode MS" charset="0"/>
            </a:endParaRPr>
          </a:p>
        </p:txBody>
      </p:sp>
      <p:sp>
        <p:nvSpPr>
          <p:cNvPr id="71684" name="Rectangle 2"/>
          <p:cNvSpPr>
            <a:spLocks noGrp="1" noRot="1" noChangeAspect="1" noChangeArrowheads="1" noTextEdit="1"/>
          </p:cNvSpPr>
          <p:nvPr>
            <p:ph type="sldImg"/>
          </p:nvPr>
        </p:nvSpPr>
        <p:spPr>
          <a:xfrm>
            <a:off x="1111250" y="812800"/>
            <a:ext cx="5311775" cy="3984625"/>
          </a:xfrm>
          <a:solidFill>
            <a:srgbClr val="FFFFFF"/>
          </a:solidFill>
          <a:ln>
            <a:solidFill>
              <a:srgbClr val="000000"/>
            </a:solidFill>
            <a:miter lim="800000"/>
            <a:headEnd/>
            <a:tailEnd/>
          </a:ln>
        </p:spPr>
      </p:sp>
      <p:sp>
        <p:nvSpPr>
          <p:cNvPr id="71685" name="Rectangle 3"/>
          <p:cNvSpPr>
            <a:spLocks noGrp="1" noChangeArrowheads="1"/>
          </p:cNvSpPr>
          <p:nvPr>
            <p:ph type="body" idx="1"/>
          </p:nvPr>
        </p:nvSpPr>
        <p:spPr>
          <a:xfrm>
            <a:off x="755650" y="5078413"/>
            <a:ext cx="6024563" cy="4787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Times New Roman" charset="0"/>
              </a:rPr>
              <a:t>It is possible to </a:t>
            </a:r>
            <a:r>
              <a:rPr lang="en-US" altLang="en-US" baseline="0" dirty="0" smtClean="0">
                <a:latin typeface="Times New Roman" charset="0"/>
              </a:rPr>
              <a:t>simulate models at the Neuroscience Gateway Portal supercomputer, get the results, and analyze and visualize them at Open Source Brain.</a:t>
            </a:r>
            <a:endParaRPr lang="en-US" altLang="en-US" dirty="0">
              <a:latin typeface="Times New Roman" charset="0"/>
            </a:endParaRPr>
          </a:p>
        </p:txBody>
      </p:sp>
    </p:spTree>
    <p:extLst>
      <p:ext uri="{BB962C8B-B14F-4D97-AF65-F5344CB8AC3E}">
        <p14:creationId xmlns:p14="http://schemas.microsoft.com/office/powerpoint/2010/main" val="1094401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charset="-128"/>
              </a:rPr>
              <a:t>A partial solution to the problem might be solved by borrowing the “Unit Testing” idea from the Software Engineering discipline. In unit testing, a piece of code, an App, is considered to be working if it passes a set of automated tests that test important aspects of the code, e.g. does clicking a button send an email to the user, do the records get placed in the database, does the warehouse get a notification, etc…. If all the tests pass, the piece of code is considered to be working. If one or more fail, the code does not work.</a:t>
            </a:r>
          </a:p>
          <a:p>
            <a:pPr eaLnBrk="1" hangingPunct="1">
              <a:spcBef>
                <a:spcPct val="0"/>
              </a:spcBef>
            </a:pPr>
            <a:endParaRPr lang="en-US" altLang="en-US">
              <a:ea typeface="ＭＳ Ｐゴシック" charset="-128"/>
            </a:endParaRPr>
          </a:p>
          <a:p>
            <a:pPr eaLnBrk="1" hangingPunct="1">
              <a:spcBef>
                <a:spcPct val="0"/>
              </a:spcBef>
            </a:pPr>
            <a:r>
              <a:rPr lang="en-US" altLang="en-US">
                <a:ea typeface="ＭＳ Ｐゴシック" charset="-128"/>
              </a:rPr>
              <a:t>We adapt this concept to scientific models by extending it in the following ways: 1) we don’t test Apps, we test pieces of code that implement scientific, neuroscience, models. 2) Our tests consist of deviations of the model’s prediction to the values observed experimentally that become continuous values – test scores 3) We execute the same set of tests against several models, combine the test scores, and sort the models by their overall score. The models with the lowest overall score have the smallest deviation from the experimental observations, and are considered “the best” models.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DC3F20DD-3F5C-CC44-B0DD-8E24844C0B78}" type="slidenum">
              <a:rPr lang="en-US" altLang="en-US" sz="1200"/>
              <a:pPr eaLnBrk="1" hangingPunct="1"/>
              <a:t>31</a:t>
            </a:fld>
            <a:endParaRPr lang="en-US" altLang="en-US" sz="1200"/>
          </a:p>
        </p:txBody>
      </p:sp>
    </p:spTree>
    <p:extLst>
      <p:ext uri="{BB962C8B-B14F-4D97-AF65-F5344CB8AC3E}">
        <p14:creationId xmlns:p14="http://schemas.microsoft.com/office/powerpoint/2010/main" val="1969423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charset="-128"/>
              </a:rPr>
              <a:t>A partial solution to the problem might be solved by borrowing the “Unit Testing” idea from the Software Engineering discipline. In unit testing, a piece of code, an App, is considered to be working if it passes a set of automated tests that test important aspects of the code, e.g. does clicking a button send an email to the user, do the records get placed in the database, does the warehouse get a notification, etc…. If all the tests pass, the piece of code is considered to be working. If one or more fail, the code does not work.</a:t>
            </a:r>
          </a:p>
          <a:p>
            <a:pPr eaLnBrk="1" hangingPunct="1">
              <a:spcBef>
                <a:spcPct val="0"/>
              </a:spcBef>
            </a:pPr>
            <a:endParaRPr lang="en-US" altLang="en-US">
              <a:ea typeface="ＭＳ Ｐゴシック" charset="-128"/>
            </a:endParaRPr>
          </a:p>
          <a:p>
            <a:pPr eaLnBrk="1" hangingPunct="1">
              <a:spcBef>
                <a:spcPct val="0"/>
              </a:spcBef>
            </a:pPr>
            <a:r>
              <a:rPr lang="en-US" altLang="en-US">
                <a:ea typeface="ＭＳ Ｐゴシック" charset="-128"/>
              </a:rPr>
              <a:t>We adapt this concept to scientific models by extending it in the following ways: 1) we don’t test Apps, we test pieces of code that implement scientific, neuroscience, models. 2) Our tests consist of deviations of the model’s prediction to the values observed experimentally that become continuous values – test scores 3) We execute the same set of tests against several models, combine the test scores, and sort the models by their overall score. The models with the lowest overall score have the smallest deviation from the experimental observations, and are considered “the best” models.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DC3F20DD-3F5C-CC44-B0DD-8E24844C0B78}" type="slidenum">
              <a:rPr lang="en-US" altLang="en-US" sz="1200"/>
              <a:pPr eaLnBrk="1" hangingPunct="1"/>
              <a:t>32</a:t>
            </a:fld>
            <a:endParaRPr lang="en-US" altLang="en-US" sz="1200"/>
          </a:p>
        </p:txBody>
      </p:sp>
    </p:spTree>
    <p:extLst>
      <p:ext uri="{BB962C8B-B14F-4D97-AF65-F5344CB8AC3E}">
        <p14:creationId xmlns:p14="http://schemas.microsoft.com/office/powerpoint/2010/main" val="2030507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 GERKIN</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33</a:t>
            </a:fld>
            <a:endParaRPr lang="en-US"/>
          </a:p>
        </p:txBody>
      </p:sp>
    </p:spTree>
    <p:extLst>
      <p:ext uri="{BB962C8B-B14F-4D97-AF65-F5344CB8AC3E}">
        <p14:creationId xmlns:p14="http://schemas.microsoft.com/office/powerpoint/2010/main" val="7394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charset="-128"/>
              </a:rPr>
              <a:t>Blue dots are the properties, lines are average model deviations (absolute). Y axis is sorted by average model deviation. Most properties of all models are within 2SDs from experimental means. All models have at least one property outside the 2SD window</a:t>
            </a:r>
            <a:r>
              <a:rPr lang="en-US" altLang="en-US" dirty="0" smtClean="0">
                <a:ea typeface="ＭＳ Ｐゴシック" charset="-128"/>
              </a:rPr>
              <a:t>. Bars give average of absolute value of z scores.</a:t>
            </a:r>
            <a:endParaRPr lang="en-US" altLang="en-US" dirty="0">
              <a:ea typeface="ＭＳ Ｐゴシック" charset="-128"/>
            </a:endParaRPr>
          </a:p>
          <a:p>
            <a:pPr eaLnBrk="1" hangingPunct="1">
              <a:spcBef>
                <a:spcPct val="0"/>
              </a:spcBef>
            </a:pPr>
            <a:endParaRPr lang="en-US" altLang="en-US" dirty="0">
              <a:ea typeface="ＭＳ Ｐゴシック" charset="-128"/>
            </a:endParaRPr>
          </a:p>
          <a:p>
            <a:pPr eaLnBrk="1" hangingPunct="1">
              <a:spcBef>
                <a:spcPct val="0"/>
              </a:spcBef>
            </a:pPr>
            <a:r>
              <a:rPr lang="en-US" altLang="en-US" dirty="0">
                <a:ea typeface="ＭＳ Ｐゴシック" charset="-128"/>
              </a:rPr>
              <a:t>!!! Not </a:t>
            </a:r>
            <a:r>
              <a:rPr lang="en-US" altLang="en-US" dirty="0" err="1">
                <a:ea typeface="ＭＳ Ｐゴシック" charset="-128"/>
              </a:rPr>
              <a:t>neccesarily</a:t>
            </a:r>
            <a:r>
              <a:rPr lang="en-US" altLang="en-US" dirty="0">
                <a:ea typeface="ＭＳ Ｐゴシック" charset="-128"/>
              </a:rPr>
              <a:t> </a:t>
            </a:r>
            <a:r>
              <a:rPr lang="en-US" altLang="en-US" dirty="0" err="1">
                <a:ea typeface="ＭＳ Ｐゴシック" charset="-128"/>
              </a:rPr>
              <a:t>biophyz</a:t>
            </a:r>
            <a:r>
              <a:rPr lang="en-US" altLang="en-US" dirty="0">
                <a:ea typeface="ＭＳ Ｐゴシック" charset="-128"/>
              </a:rPr>
              <a:t> realistic models !!!</a:t>
            </a:r>
          </a:p>
          <a:p>
            <a:pPr eaLnBrk="1" hangingPunct="1">
              <a:spcBef>
                <a:spcPct val="0"/>
              </a:spcBef>
            </a:pPr>
            <a:endParaRPr lang="en-US" altLang="en-US" dirty="0">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D44AA5BF-B744-B542-9480-605C0C97F5C1}" type="slidenum">
              <a:rPr lang="en-US" altLang="en-US" sz="1200"/>
              <a:pPr eaLnBrk="1" hangingPunct="1"/>
              <a:t>36</a:t>
            </a:fld>
            <a:endParaRPr lang="en-US" altLang="en-US" sz="1200"/>
          </a:p>
        </p:txBody>
      </p:sp>
    </p:spTree>
    <p:extLst>
      <p:ext uri="{BB962C8B-B14F-4D97-AF65-F5344CB8AC3E}">
        <p14:creationId xmlns:p14="http://schemas.microsoft.com/office/powerpoint/2010/main" val="161806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CEDCB5-8729-2347-A907-8A24795625F4}" type="slidenum">
              <a:rPr lang="en-US" smtClean="0"/>
              <a:pPr/>
              <a:t>38</a:t>
            </a:fld>
            <a:endParaRPr lang="en-US"/>
          </a:p>
        </p:txBody>
      </p:sp>
    </p:spTree>
    <p:extLst>
      <p:ext uri="{BB962C8B-B14F-4D97-AF65-F5344CB8AC3E}">
        <p14:creationId xmlns:p14="http://schemas.microsoft.com/office/powerpoint/2010/main" val="265607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F70C196-C2EA-4050-97BD-BE6AB3BA918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28"/>
          <p:cNvSpPr txBox="1">
            <a:spLocks noGrp="1"/>
          </p:cNvSpPr>
          <p:nvPr/>
        </p:nvSpPr>
        <p:spPr>
          <a:xfrm>
            <a:off x="4277880" y="10154880"/>
            <a:ext cx="3256200" cy="510119"/>
          </a:xfrm>
          <a:prstGeom prst="rect">
            <a:avLst/>
          </a:prstGeom>
          <a:noFill/>
          <a:ln/>
        </p:spPr>
        <p:txBody>
          <a:bodyPr vert="horz" wrap="square" lIns="0" tIns="0" rIns="0" bIns="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EC7B03C2-CA16-41BB-9B63-1AB3DE81788C}"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39</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11" name="Slide Number Placeholder 6"/>
          <p:cNvSpPr txBox="1">
            <a:spLocks noGrp="1"/>
          </p:cNvSpPr>
          <p:nvPr/>
        </p:nvSpPr>
        <p:spPr>
          <a:xfrm>
            <a:off x="4277880" y="10154880"/>
            <a:ext cx="3256200" cy="510119"/>
          </a:xfrm>
          <a:prstGeom prst="rect">
            <a:avLst/>
          </a:prstGeom>
          <a:noFill/>
          <a:ln/>
        </p:spPr>
        <p:txBody>
          <a:bodyPr vert="horz" wrap="square" lIns="91440" tIns="45720" rIns="91440" bIns="45720" rtlCol="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F8AB55A0-2FA3-41DE-9574-06DE4365B105}"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39</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2" name="Slide Image Placeholder 1"/>
          <p:cNvSpPr>
            <a:spLocks noGrp="1" noRot="1" noChangeAspect="1" noResize="1"/>
          </p:cNvSpPr>
          <p:nvPr>
            <p:ph type="sldImg"/>
          </p:nvPr>
        </p:nvSpPr>
        <p:spPr>
          <a:xfrm>
            <a:off x="1111250" y="812800"/>
            <a:ext cx="5311775" cy="3984625"/>
          </a:xfrm>
          <a:solidFill>
            <a:srgbClr val="729FCF"/>
          </a:solidFill>
          <a:ln w="25400">
            <a:solidFill>
              <a:srgbClr val="3465AF"/>
            </a:solidFill>
            <a:prstDash val="solid"/>
          </a:ln>
        </p:spPr>
      </p:sp>
      <p:sp>
        <p:nvSpPr>
          <p:cNvPr id="3" name="Notes Placeholder 2"/>
          <p:cNvSpPr txBox="1">
            <a:spLocks noGrp="1"/>
          </p:cNvSpPr>
          <p:nvPr>
            <p:ph type="body" sz="quarter" idx="1"/>
          </p:nvPr>
        </p:nvSpPr>
        <p:spPr>
          <a:xfrm>
            <a:off x="755280" y="5078160"/>
            <a:ext cx="6024600" cy="4788360"/>
          </a:xfrm>
          <a:noFill/>
          <a:ln>
            <a:noFill/>
          </a:ln>
        </p:spPr>
        <p:txBody>
          <a:bodyPr lIns="0" tIns="0" rIns="0" bIns="0" compatLnSpc="1"/>
          <a:lstStyle/>
          <a:p>
            <a:endParaRPr lang="en-GB" kern="1200"/>
          </a:p>
        </p:txBody>
      </p:sp>
    </p:spTree>
    <p:extLst>
      <p:ext uri="{BB962C8B-B14F-4D97-AF65-F5344CB8AC3E}">
        <p14:creationId xmlns:p14="http://schemas.microsoft.com/office/powerpoint/2010/main" val="13909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accommodations, etc.</a:t>
            </a:r>
          </a:p>
          <a:p>
            <a:r>
              <a:rPr lang="en-US" baseline="0" dirty="0" smtClean="0"/>
              <a:t>Thank you to organizers for giving me a chance to talk about this topic that has become a area of </a:t>
            </a:r>
          </a:p>
          <a:p>
            <a:r>
              <a:rPr lang="en-US" baseline="0" dirty="0" smtClean="0"/>
              <a:t>Increasing interest in the </a:t>
            </a:r>
            <a:r>
              <a:rPr lang="en-US" baseline="0" dirty="0" err="1" smtClean="0"/>
              <a:t>neuroinformatics</a:t>
            </a:r>
            <a:r>
              <a:rPr lang="en-US" baseline="0" dirty="0" smtClean="0"/>
              <a:t> community—many projects/people devoted to efforts to create an infrastructure for reproducibility in comp </a:t>
            </a:r>
            <a:r>
              <a:rPr lang="en-US" baseline="0" dirty="0" err="1" smtClean="0"/>
              <a:t>neuro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3</a:t>
            </a:fld>
            <a:endParaRPr lang="en-US"/>
          </a:p>
        </p:txBody>
      </p:sp>
    </p:spTree>
    <p:extLst>
      <p:ext uri="{BB962C8B-B14F-4D97-AF65-F5344CB8AC3E}">
        <p14:creationId xmlns:p14="http://schemas.microsoft.com/office/powerpoint/2010/main" val="52525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3217A-5BE0-BB47-9209-EE3279335A21}" type="slidenum">
              <a:rPr lang="en-US" smtClean="0"/>
              <a:pPr/>
              <a:t>4</a:t>
            </a:fld>
            <a:endParaRPr lang="en-US"/>
          </a:p>
        </p:txBody>
      </p:sp>
    </p:spTree>
    <p:extLst>
      <p:ext uri="{BB962C8B-B14F-4D97-AF65-F5344CB8AC3E}">
        <p14:creationId xmlns:p14="http://schemas.microsoft.com/office/powerpoint/2010/main" val="193181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2"/>
          <p:cNvSpPr>
            <a:spLocks noGrp="1" noChangeArrowheads="1"/>
          </p:cNvSpPr>
          <p:nvPr>
            <p:ph type="sldNum"/>
          </p:nvPr>
        </p:nvSpPr>
        <p:spPr>
          <a:ln/>
        </p:spPr>
        <p:txBody>
          <a:bodyPr/>
          <a:lstStyle/>
          <a:p>
            <a:fld id="{269267D4-86C0-354F-9669-E4FD6987796B}" type="slidenum">
              <a:rPr lang="en-US"/>
              <a:pPr/>
              <a:t>5</a:t>
            </a:fld>
            <a:endParaRPr lang="en-US"/>
          </a:p>
        </p:txBody>
      </p:sp>
      <p:sp>
        <p:nvSpPr>
          <p:cNvPr id="96257" name="Text Box 1"/>
          <p:cNvSpPr txBox="1">
            <a:spLocks noGrp="1" noRot="1" noChangeAspect="1" noChangeArrowheads="1"/>
          </p:cNvSpPr>
          <p:nvPr>
            <p:ph type="sldImg"/>
          </p:nvPr>
        </p:nvSpPr>
        <p:spPr bwMode="auto">
          <a:xfrm>
            <a:off x="1144588" y="695325"/>
            <a:ext cx="4545012" cy="34083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685513" y="4343231"/>
            <a:ext cx="5465374" cy="40947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419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2"/>
          <p:cNvSpPr>
            <a:spLocks noGrp="1" noChangeArrowheads="1"/>
          </p:cNvSpPr>
          <p:nvPr>
            <p:ph type="sldNum"/>
          </p:nvPr>
        </p:nvSpPr>
        <p:spPr>
          <a:ln/>
        </p:spPr>
        <p:txBody>
          <a:bodyPr/>
          <a:lstStyle/>
          <a:p>
            <a:fld id="{5D57647C-D44E-6440-8836-04401FBAF7EE}" type="slidenum">
              <a:rPr lang="en-US"/>
              <a:pPr/>
              <a:t>6</a:t>
            </a:fld>
            <a:endParaRPr lang="en-US"/>
          </a:p>
        </p:txBody>
      </p:sp>
      <p:sp>
        <p:nvSpPr>
          <p:cNvPr id="97281" name="Text Box 1"/>
          <p:cNvSpPr txBox="1">
            <a:spLocks noGrp="1" noRot="1" noChangeAspect="1" noChangeArrowheads="1"/>
          </p:cNvSpPr>
          <p:nvPr>
            <p:ph type="sldImg"/>
          </p:nvPr>
        </p:nvSpPr>
        <p:spPr bwMode="auto">
          <a:xfrm>
            <a:off x="1144588" y="695325"/>
            <a:ext cx="4545012" cy="34083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685513" y="4343231"/>
            <a:ext cx="5465374" cy="40947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84704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2"/>
          <p:cNvSpPr>
            <a:spLocks noGrp="1" noChangeArrowheads="1"/>
          </p:cNvSpPr>
          <p:nvPr>
            <p:ph type="sldNum"/>
          </p:nvPr>
        </p:nvSpPr>
        <p:spPr>
          <a:ln/>
        </p:spPr>
        <p:txBody>
          <a:bodyPr/>
          <a:lstStyle/>
          <a:p>
            <a:fld id="{5D57647C-D44E-6440-8836-04401FBAF7EE}" type="slidenum">
              <a:rPr lang="en-US"/>
              <a:pPr/>
              <a:t>7</a:t>
            </a:fld>
            <a:endParaRPr lang="en-US"/>
          </a:p>
        </p:txBody>
      </p:sp>
      <p:sp>
        <p:nvSpPr>
          <p:cNvPr id="97281" name="Text Box 1"/>
          <p:cNvSpPr txBox="1">
            <a:spLocks noGrp="1" noRot="1" noChangeAspect="1" noChangeArrowheads="1"/>
          </p:cNvSpPr>
          <p:nvPr>
            <p:ph type="sldImg"/>
          </p:nvPr>
        </p:nvSpPr>
        <p:spPr bwMode="auto">
          <a:xfrm>
            <a:off x="1144588" y="695325"/>
            <a:ext cx="4545012" cy="340836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685513" y="4343231"/>
            <a:ext cx="5465374" cy="409477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142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F70C196-C2EA-4050-97BD-BE6AB3BA918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28"/>
          <p:cNvSpPr txBox="1">
            <a:spLocks noGrp="1"/>
          </p:cNvSpPr>
          <p:nvPr/>
        </p:nvSpPr>
        <p:spPr>
          <a:xfrm>
            <a:off x="4277880" y="10154880"/>
            <a:ext cx="3256200" cy="510119"/>
          </a:xfrm>
          <a:prstGeom prst="rect">
            <a:avLst/>
          </a:prstGeom>
          <a:noFill/>
          <a:ln/>
        </p:spPr>
        <p:txBody>
          <a:bodyPr vert="horz" wrap="square" lIns="0" tIns="0" rIns="0" bIns="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54EFFEDD-309B-47F4-81CB-038413DAD5A2}"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11</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11" name="Slide Number Placeholder 6"/>
          <p:cNvSpPr txBox="1">
            <a:spLocks noGrp="1"/>
          </p:cNvSpPr>
          <p:nvPr/>
        </p:nvSpPr>
        <p:spPr>
          <a:xfrm>
            <a:off x="4277880" y="10154880"/>
            <a:ext cx="3256200" cy="510119"/>
          </a:xfrm>
          <a:prstGeom prst="rect">
            <a:avLst/>
          </a:prstGeom>
          <a:noFill/>
          <a:ln/>
        </p:spPr>
        <p:txBody>
          <a:bodyPr vert="horz" wrap="square" lIns="91440" tIns="45720" rIns="91440" bIns="45720" rtlCol="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051AB107-4C77-4839-98C0-4FC8C0C1ADCB}"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11</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2" name="Slide Image Placeholder 1"/>
          <p:cNvSpPr>
            <a:spLocks noGrp="1" noRot="1" noChangeAspect="1" noResize="1"/>
          </p:cNvSpPr>
          <p:nvPr>
            <p:ph type="sldImg"/>
          </p:nvPr>
        </p:nvSpPr>
        <p:spPr>
          <a:xfrm>
            <a:off x="1111250" y="812800"/>
            <a:ext cx="5311775" cy="3984625"/>
          </a:xfrm>
          <a:solidFill>
            <a:srgbClr val="729FCF"/>
          </a:solidFill>
          <a:ln w="25400">
            <a:solidFill>
              <a:srgbClr val="3465AF"/>
            </a:solidFill>
            <a:prstDash val="solid"/>
          </a:ln>
        </p:spPr>
      </p:sp>
      <p:sp>
        <p:nvSpPr>
          <p:cNvPr id="3" name="Notes Placeholder 2"/>
          <p:cNvSpPr txBox="1">
            <a:spLocks noGrp="1"/>
          </p:cNvSpPr>
          <p:nvPr>
            <p:ph type="body" sz="quarter" idx="1"/>
          </p:nvPr>
        </p:nvSpPr>
        <p:spPr>
          <a:xfrm>
            <a:off x="755280" y="5078160"/>
            <a:ext cx="6024600" cy="4788360"/>
          </a:xfrm>
          <a:noFill/>
          <a:ln>
            <a:noFill/>
          </a:ln>
        </p:spPr>
        <p:txBody>
          <a:bodyPr lIns="0" tIns="0" rIns="0" bIns="0" compatLnSpc="1"/>
          <a:lstStyle/>
          <a:p>
            <a:endParaRPr lang="en-GB"/>
          </a:p>
        </p:txBody>
      </p:sp>
    </p:spTree>
    <p:extLst>
      <p:ext uri="{BB962C8B-B14F-4D97-AF65-F5344CB8AC3E}">
        <p14:creationId xmlns:p14="http://schemas.microsoft.com/office/powerpoint/2010/main" val="82910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F70C196-C2EA-4050-97BD-BE6AB3BA918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28"/>
          <p:cNvSpPr txBox="1">
            <a:spLocks noGrp="1"/>
          </p:cNvSpPr>
          <p:nvPr/>
        </p:nvSpPr>
        <p:spPr>
          <a:xfrm>
            <a:off x="4277880" y="10154880"/>
            <a:ext cx="3256200" cy="510119"/>
          </a:xfrm>
          <a:prstGeom prst="rect">
            <a:avLst/>
          </a:prstGeom>
          <a:noFill/>
          <a:ln/>
        </p:spPr>
        <p:txBody>
          <a:bodyPr vert="horz" wrap="square" lIns="0" tIns="0" rIns="0" bIns="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08CF2826-E1DD-41C1-8007-43D91EBEFD79}"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12</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11" name="Slide Number Placeholder 6"/>
          <p:cNvSpPr txBox="1">
            <a:spLocks noGrp="1"/>
          </p:cNvSpPr>
          <p:nvPr/>
        </p:nvSpPr>
        <p:spPr>
          <a:xfrm>
            <a:off x="4277880" y="10154880"/>
            <a:ext cx="3256200" cy="510119"/>
          </a:xfrm>
          <a:prstGeom prst="rect">
            <a:avLst/>
          </a:prstGeom>
          <a:noFill/>
          <a:ln/>
        </p:spPr>
        <p:txBody>
          <a:bodyPr vert="horz" wrap="square" lIns="91440" tIns="45720" rIns="91440" bIns="45720" rtlCol="0" anchor="b" anchorCtr="0" compatLnSpc="1">
            <a:noAutofit/>
          </a:bodyPr>
          <a:lstStyle/>
          <a:p>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EC6D0BB0-90B5-4642-A411-69745548EBBE}" type="slidenum">
              <a:rPr kumimoji="0" lang="en-US" sz="1400" b="0" i="0" u="none" strike="noStrike" kern="1200" cap="none" spc="0" normalizeH="0" baseline="0" noProof="0" smtClean="0">
                <a:ln>
                  <a:noFill/>
                </a:ln>
                <a:solidFill>
                  <a:srgbClr val="18A303"/>
                </a:solidFill>
                <a:effectLst/>
                <a:uLnTx/>
                <a:uFillTx/>
                <a:latin typeface="Times New Roman" pitchFamily="18"/>
                <a:ea typeface="Arial Unicode MS" pitchFamily="2"/>
                <a:cs typeface="Arial Unicode MS" pitchFamily="2"/>
              </a:rPr>
              <a:pPr marL="0" marR="0" lvl="0" indent="0" algn="r" defTabSz="914400" rtl="0" eaLnBrk="1" fontAlgn="auto" latinLnBrk="0" hangingPunct="0">
                <a:lnSpc>
                  <a:spcPct val="93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12</a:t>
            </a:fld>
            <a:endParaRPr kumimoji="0" lang="en-US" sz="1400" b="0" i="0" u="none" strike="noStrike" kern="1200" cap="none" spc="0" normalizeH="0" baseline="0" noProof="0">
              <a:ln>
                <a:noFill/>
              </a:ln>
              <a:solidFill>
                <a:srgbClr val="18A303"/>
              </a:solidFill>
              <a:effectLst/>
              <a:uLnTx/>
              <a:uFillTx/>
              <a:latin typeface="Times New Roman" pitchFamily="18"/>
              <a:ea typeface="Arial Unicode MS" pitchFamily="2"/>
              <a:cs typeface="Arial Unicode MS" pitchFamily="2"/>
            </a:endParaRPr>
          </a:p>
        </p:txBody>
      </p:sp>
      <p:sp>
        <p:nvSpPr>
          <p:cNvPr id="2" name="Slide Image Placeholder 1"/>
          <p:cNvSpPr>
            <a:spLocks noGrp="1" noRot="1" noChangeAspect="1" noResize="1"/>
          </p:cNvSpPr>
          <p:nvPr>
            <p:ph type="sldImg"/>
          </p:nvPr>
        </p:nvSpPr>
        <p:spPr>
          <a:xfrm>
            <a:off x="1111250" y="812800"/>
            <a:ext cx="5310188" cy="3983038"/>
          </a:xfrm>
          <a:solidFill>
            <a:srgbClr val="729FCF"/>
          </a:solidFill>
          <a:ln w="25400">
            <a:solidFill>
              <a:srgbClr val="3465AF"/>
            </a:solidFill>
            <a:prstDash val="solid"/>
          </a:ln>
        </p:spPr>
      </p:sp>
      <p:sp>
        <p:nvSpPr>
          <p:cNvPr id="3" name="Notes Placeholder 2"/>
          <p:cNvSpPr txBox="1">
            <a:spLocks noGrp="1"/>
          </p:cNvSpPr>
          <p:nvPr>
            <p:ph type="body" sz="quarter" idx="1"/>
          </p:nvPr>
        </p:nvSpPr>
        <p:spPr>
          <a:xfrm>
            <a:off x="755280" y="5078160"/>
            <a:ext cx="6023160" cy="4786560"/>
          </a:xfrm>
          <a:noFill/>
          <a:ln>
            <a:noFill/>
          </a:ln>
        </p:spPr>
        <p:txBody>
          <a:bodyPr lIns="0" tIns="0" rIns="0" bIns="0" compatLnSpc="1"/>
          <a:lstStyle/>
          <a:p>
            <a:endParaRPr lang="en-GB" sz="2790" kern="1200" dirty="0"/>
          </a:p>
        </p:txBody>
      </p:sp>
    </p:spTree>
    <p:extLst>
      <p:ext uri="{BB962C8B-B14F-4D97-AF65-F5344CB8AC3E}">
        <p14:creationId xmlns:p14="http://schemas.microsoft.com/office/powerpoint/2010/main" val="116108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6C2C6DF-1E7A-BA45-8C07-D820B927DB3E}" type="datetime1">
              <a:rPr lang="en-US" smtClean="0"/>
              <a:pPr/>
              <a:t>10/27/17</a:t>
            </a:fld>
            <a:endParaRPr lang="en-US"/>
          </a:p>
        </p:txBody>
      </p:sp>
      <p:sp>
        <p:nvSpPr>
          <p:cNvPr id="5" name="Footer Placeholder 4"/>
          <p:cNvSpPr>
            <a:spLocks noGrp="1"/>
          </p:cNvSpPr>
          <p:nvPr>
            <p:ph type="ftr" sz="quarter" idx="11"/>
          </p:nvPr>
        </p:nvSpPr>
        <p:spPr/>
        <p:txBody>
          <a:bodyPr/>
          <a:lstStyle/>
          <a:p>
            <a:r>
              <a:rPr lang="en-US" smtClean="0"/>
              <a:t>MCMSC Mini-workshop 2011                                         Approaches for Model Reproducibility</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D92B2F4-BB01-E142-AEFC-BF7FCAA3EA42}" type="datetime1">
              <a:rPr lang="en-US" smtClean="0"/>
              <a:pPr/>
              <a:t>10/27/17</a:t>
            </a:fld>
            <a:endParaRPr lang="en-US"/>
          </a:p>
        </p:txBody>
      </p:sp>
      <p:sp>
        <p:nvSpPr>
          <p:cNvPr id="5" name="Footer Placeholder 4"/>
          <p:cNvSpPr>
            <a:spLocks noGrp="1"/>
          </p:cNvSpPr>
          <p:nvPr>
            <p:ph type="ftr" sz="quarter" idx="11"/>
          </p:nvPr>
        </p:nvSpPr>
        <p:spPr/>
        <p:txBody>
          <a:bodyPr/>
          <a:lstStyle/>
          <a:p>
            <a:r>
              <a:rPr lang="en-US" smtClean="0"/>
              <a:t>MCMSC Mini-workshop 2011                                         Approaches for Model Reproducibility</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569B16-7594-BD40-ACF2-EA1957ECCBBF}" type="datetime1">
              <a:rPr lang="en-US" smtClean="0"/>
              <a:pPr/>
              <a:t>10/27/17</a:t>
            </a:fld>
            <a:endParaRPr lang="en-US"/>
          </a:p>
        </p:txBody>
      </p:sp>
      <p:sp>
        <p:nvSpPr>
          <p:cNvPr id="5" name="Footer Placeholder 4"/>
          <p:cNvSpPr>
            <a:spLocks noGrp="1"/>
          </p:cNvSpPr>
          <p:nvPr>
            <p:ph type="ftr" sz="quarter" idx="11"/>
          </p:nvPr>
        </p:nvSpPr>
        <p:spPr/>
        <p:txBody>
          <a:bodyPr/>
          <a:lstStyle/>
          <a:p>
            <a:r>
              <a:rPr lang="en-US" smtClean="0"/>
              <a:t>MCMSC Mini-workshop 2011                                         Approaches for Model Reproducibility</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F6705E7-00E1-6446-9B4F-4AB624AA7F49}" type="datetime1">
              <a:rPr lang="en-US" smtClean="0"/>
              <a:pPr/>
              <a:t>10/27/17</a:t>
            </a:fld>
            <a:endParaRPr lang="en-US"/>
          </a:p>
        </p:txBody>
      </p:sp>
      <p:sp>
        <p:nvSpPr>
          <p:cNvPr id="5" name="Footer Placeholder 4"/>
          <p:cNvSpPr>
            <a:spLocks noGrp="1"/>
          </p:cNvSpPr>
          <p:nvPr>
            <p:ph type="ftr" sz="quarter" idx="11"/>
          </p:nvPr>
        </p:nvSpPr>
        <p:spPr/>
        <p:txBody>
          <a:bodyPr/>
          <a:lstStyle/>
          <a:p>
            <a:r>
              <a:rPr lang="en-US" smtClean="0"/>
              <a:t>MCMSC Mini-workshop 2011                                         Approaches for Model Reproducibility</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B15CEA7-C171-8349-98DD-A158BF8125EA}" type="datetime1">
              <a:rPr lang="en-US" smtClean="0"/>
              <a:pPr/>
              <a:t>10/27/17</a:t>
            </a:fld>
            <a:endParaRPr lang="en-US"/>
          </a:p>
        </p:txBody>
      </p:sp>
      <p:sp>
        <p:nvSpPr>
          <p:cNvPr id="5" name="Footer Placeholder 4"/>
          <p:cNvSpPr>
            <a:spLocks noGrp="1"/>
          </p:cNvSpPr>
          <p:nvPr>
            <p:ph type="ftr" sz="quarter" idx="11"/>
          </p:nvPr>
        </p:nvSpPr>
        <p:spPr/>
        <p:txBody>
          <a:bodyPr/>
          <a:lstStyle/>
          <a:p>
            <a:r>
              <a:rPr lang="en-US" smtClean="0"/>
              <a:t>MCMSC Mini-workshop 2011                                         Approaches for Model Reproducibility</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E6213CF-5832-A944-80C9-E0E9E8DA5A58}" type="datetime1">
              <a:rPr lang="en-US" smtClean="0"/>
              <a:pPr/>
              <a:t>10/27/17</a:t>
            </a:fld>
            <a:endParaRPr lang="en-US"/>
          </a:p>
        </p:txBody>
      </p:sp>
      <p:sp>
        <p:nvSpPr>
          <p:cNvPr id="6" name="Footer Placeholder 5"/>
          <p:cNvSpPr>
            <a:spLocks noGrp="1"/>
          </p:cNvSpPr>
          <p:nvPr>
            <p:ph type="ftr" sz="quarter" idx="11"/>
          </p:nvPr>
        </p:nvSpPr>
        <p:spPr/>
        <p:txBody>
          <a:bodyPr/>
          <a:lstStyle/>
          <a:p>
            <a:r>
              <a:rPr lang="en-US" smtClean="0"/>
              <a:t>MCMSC Mini-workshop 2011                                         Approaches for Model Reproducibility</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A065733-7EA4-2F4C-9C2D-6B7C2F96476B}" type="datetime1">
              <a:rPr lang="en-US" smtClean="0"/>
              <a:pPr/>
              <a:t>10/27/17</a:t>
            </a:fld>
            <a:endParaRPr lang="en-US"/>
          </a:p>
        </p:txBody>
      </p:sp>
      <p:sp>
        <p:nvSpPr>
          <p:cNvPr id="8" name="Footer Placeholder 7"/>
          <p:cNvSpPr>
            <a:spLocks noGrp="1"/>
          </p:cNvSpPr>
          <p:nvPr>
            <p:ph type="ftr" sz="quarter" idx="11"/>
          </p:nvPr>
        </p:nvSpPr>
        <p:spPr/>
        <p:txBody>
          <a:bodyPr/>
          <a:lstStyle/>
          <a:p>
            <a:r>
              <a:rPr lang="en-US" smtClean="0"/>
              <a:t>MCMSC Mini-workshop 2011                                         Approaches for Model Reproducibility</a:t>
            </a: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4FA7B7-FD95-D946-9A4D-FCC0D7E0F472}" type="datetime1">
              <a:rPr lang="en-US" smtClean="0"/>
              <a:pPr/>
              <a:t>10/27/17</a:t>
            </a:fld>
            <a:endParaRPr lang="en-US"/>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3CD6956-0B20-C440-8875-C075B494A51E}" type="datetime1">
              <a:rPr lang="en-US" smtClean="0"/>
              <a:pPr/>
              <a:t>10/27/17</a:t>
            </a:fld>
            <a:endParaRPr lang="en-US"/>
          </a:p>
        </p:txBody>
      </p:sp>
      <p:sp>
        <p:nvSpPr>
          <p:cNvPr id="6" name="Footer Placeholder 5"/>
          <p:cNvSpPr>
            <a:spLocks noGrp="1"/>
          </p:cNvSpPr>
          <p:nvPr>
            <p:ph type="ftr" sz="quarter" idx="11"/>
          </p:nvPr>
        </p:nvSpPr>
        <p:spPr/>
        <p:txBody>
          <a:bodyPr/>
          <a:lstStyle/>
          <a:p>
            <a:r>
              <a:rPr lang="en-US" smtClean="0"/>
              <a:t>MCMSC Mini-workshop 2011                                         Approaches for Model Reproducibility</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3FCE930-1B97-204C-9C28-ECA3A668AD13}" type="datetime1">
              <a:rPr lang="en-US" smtClean="0"/>
              <a:pPr/>
              <a:t>10/27/17</a:t>
            </a:fld>
            <a:endParaRPr lang="en-US"/>
          </a:p>
        </p:txBody>
      </p:sp>
      <p:sp>
        <p:nvSpPr>
          <p:cNvPr id="6" name="Footer Placeholder 5"/>
          <p:cNvSpPr>
            <a:spLocks noGrp="1"/>
          </p:cNvSpPr>
          <p:nvPr>
            <p:ph type="ftr" sz="quarter" idx="11"/>
          </p:nvPr>
        </p:nvSpPr>
        <p:spPr/>
        <p:txBody>
          <a:bodyPr/>
          <a:lstStyle/>
          <a:p>
            <a:r>
              <a:rPr lang="en-US" smtClean="0"/>
              <a:t>MCMSC Mini-workshop 2011                                         Approaches for Model Reproducibility</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BEF1F00-2D96-B841-96CF-BA28219B2DD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2330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p:txBody>
      </p:sp>
      <p:sp>
        <p:nvSpPr>
          <p:cNvPr id="5" name="Footer Placeholder 4"/>
          <p:cNvSpPr>
            <a:spLocks noGrp="1"/>
          </p:cNvSpPr>
          <p:nvPr>
            <p:ph type="ftr" sz="quarter" idx="3"/>
          </p:nvPr>
        </p:nvSpPr>
        <p:spPr>
          <a:xfrm>
            <a:off x="0" y="6356350"/>
            <a:ext cx="9144000" cy="365125"/>
          </a:xfrm>
          <a:prstGeom prst="rect">
            <a:avLst/>
          </a:prstGeom>
          <a:ln>
            <a:noFill/>
          </a:ln>
        </p:spPr>
        <p:txBody>
          <a:bodyPr vert="horz" lIns="91440" tIns="45720" rIns="91440" bIns="45720" rtlCol="0" anchor="ctr"/>
          <a:lstStyle>
            <a:lvl1pPr algn="ctr">
              <a:defRPr sz="1400" b="1">
                <a:solidFill>
                  <a:schemeClr val="tx1"/>
                </a:solidFill>
                <a:latin typeface="Calibri"/>
                <a:cs typeface="Calibri"/>
              </a:defRPr>
            </a:lvl1pPr>
          </a:lstStyle>
          <a:p>
            <a:endParaRPr lang="en-US" dirty="0">
              <a:ln>
                <a:solidFill>
                  <a:srgbClr val="FFFFFF"/>
                </a:solidFill>
              </a:ln>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dt="0"/>
  <p:txStyles>
    <p:titleStyle>
      <a:lvl1pPr algn="l" defTabSz="457200" rtl="0" eaLnBrk="1" latinLnBrk="0" hangingPunct="1">
        <a:spcBef>
          <a:spcPct val="0"/>
        </a:spcBef>
        <a:buNone/>
        <a:defRPr sz="3600" b="1" kern="1200">
          <a:solidFill>
            <a:schemeClr val="accent1">
              <a:lumMod val="50000"/>
            </a:schemeClr>
          </a:solidFill>
          <a:latin typeface="+mj-lt"/>
          <a:ea typeface="+mj-ea"/>
          <a:cs typeface="+mj-cs"/>
        </a:defRPr>
      </a:lvl1pPr>
    </p:titleStyle>
    <p:bodyStyle>
      <a:lvl1pPr marL="342900" indent="-342900" algn="l" defTabSz="457200" rtl="0" eaLnBrk="1" latinLnBrk="0" hangingPunct="1">
        <a:spcBef>
          <a:spcPct val="20000"/>
        </a:spcBef>
        <a:buFont typeface="Arial"/>
        <a:buNone/>
        <a:defRPr sz="3200" b="1"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b="1"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b="1"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b="1"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b="1"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20426583">
            <a:off x="2580055" y="-1017226"/>
            <a:ext cx="5315969" cy="8372483"/>
          </a:xfrm>
          <a:prstGeom prst="rect">
            <a:avLst/>
          </a:prstGeom>
        </p:spPr>
      </p:pic>
      <p:sp>
        <p:nvSpPr>
          <p:cNvPr id="2" name="Title 1"/>
          <p:cNvSpPr>
            <a:spLocks noGrp="1"/>
          </p:cNvSpPr>
          <p:nvPr>
            <p:ph type="ctrTitle"/>
          </p:nvPr>
        </p:nvSpPr>
        <p:spPr>
          <a:xfrm>
            <a:off x="381000" y="588433"/>
            <a:ext cx="8420100" cy="2688851"/>
          </a:xfrm>
        </p:spPr>
        <p:txBody>
          <a:bodyPr>
            <a:normAutofit fontScale="90000"/>
          </a:bodyPr>
          <a:lstStyle/>
          <a:p>
            <a:r>
              <a:rPr lang="en-US" sz="4400" dirty="0" smtClean="0">
                <a:solidFill>
                  <a:schemeClr val="bg2">
                    <a:lumMod val="90000"/>
                    <a:lumOff val="10000"/>
                  </a:schemeClr>
                </a:solidFill>
              </a:rPr>
              <a:t/>
            </a:r>
            <a:br>
              <a:rPr lang="en-US" sz="4400" dirty="0" smtClean="0">
                <a:solidFill>
                  <a:schemeClr val="bg2">
                    <a:lumMod val="90000"/>
                    <a:lumOff val="10000"/>
                  </a:schemeClr>
                </a:solidFill>
              </a:rPr>
            </a:br>
            <a:r>
              <a:rPr lang="en-US" sz="6700" b="0" dirty="0" err="1"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NeuroML</a:t>
            </a:r>
            <a:r>
              <a:rPr lang="en-US" sz="6700"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a:t>
            </a:r>
            <a: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
            </a:r>
            <a:b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br>
            <a: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Reproducibility and </a:t>
            </a:r>
            <a:r>
              <a:rPr lang="en-US" b="0" dirty="0" err="1"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Rigour</a:t>
            </a:r>
            <a: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 </a:t>
            </a:r>
            <a:b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br>
            <a:r>
              <a:rPr lang="en-US" b="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in Computational Neuroscience</a:t>
            </a:r>
            <a:endParaRPr lang="en-US" sz="3100" b="0" dirty="0">
              <a:solidFill>
                <a:srgbClr val="C00000"/>
              </a:solidFill>
              <a:effectLst>
                <a:outerShdw blurRad="50800" dist="38100" dir="2700000" algn="tl" rotWithShape="0">
                  <a:prstClr val="black">
                    <a:alpha val="40000"/>
                  </a:prstClr>
                </a:outerShdw>
              </a:effectLst>
              <a:latin typeface="Arial"/>
              <a:cs typeface="Arial"/>
            </a:endParaRPr>
          </a:p>
        </p:txBody>
      </p:sp>
      <p:sp>
        <p:nvSpPr>
          <p:cNvPr id="3" name="TextBox 2"/>
          <p:cNvSpPr txBox="1"/>
          <p:nvPr/>
        </p:nvSpPr>
        <p:spPr>
          <a:xfrm>
            <a:off x="381000" y="4316949"/>
            <a:ext cx="8420100" cy="1446550"/>
          </a:xfrm>
          <a:prstGeom prst="rect">
            <a:avLst/>
          </a:prstGeom>
          <a:noFill/>
        </p:spPr>
        <p:txBody>
          <a:bodyPr wrap="square" rtlCol="0">
            <a:spAutoFit/>
          </a:bodyPr>
          <a:lstStyle/>
          <a:p>
            <a:r>
              <a:rPr lang="en-US" sz="280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Sharon Crook </a:t>
            </a:r>
          </a:p>
          <a:p>
            <a:r>
              <a:rPr lang="en-US" sz="2000"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Laboratory for Informatics and Computation in Open Neuroscience</a:t>
            </a:r>
          </a:p>
          <a:p>
            <a:r>
              <a:rPr lang="en-US" sz="2000" i="1"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https://</a:t>
            </a:r>
            <a:r>
              <a:rPr lang="en-US" sz="2000" i="1" dirty="0" err="1"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iconlab.asu.edu</a:t>
            </a:r>
            <a:endParaRPr lang="en-US" sz="2000" i="1"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endParaRPr>
          </a:p>
          <a:p>
            <a:r>
              <a:rPr lang="en-US" sz="2000" i="1" dirty="0" smtClean="0">
                <a:solidFill>
                  <a:schemeClr val="bg1">
                    <a:lumMod val="85000"/>
                    <a:lumOff val="15000"/>
                  </a:schemeClr>
                </a:solidFill>
                <a:effectLst>
                  <a:outerShdw blurRad="50800" dist="38100" dir="2700000" algn="tl" rotWithShape="0">
                    <a:prstClr val="black">
                      <a:alpha val="40000"/>
                    </a:prstClr>
                  </a:outerShdw>
                </a:effectLst>
                <a:latin typeface="Arial"/>
                <a:cs typeface="Arial"/>
              </a:rPr>
              <a:t>Arizona State University</a:t>
            </a:r>
            <a:endParaRPr lang="en-US" sz="2000" i="1" dirty="0">
              <a:solidFill>
                <a:schemeClr val="bg1">
                  <a:lumMod val="85000"/>
                  <a:lumOff val="15000"/>
                </a:schemeClr>
              </a:solidFill>
              <a:effectLst>
                <a:outerShdw blurRad="50800" dist="38100" dir="2700000" algn="tl" rotWithShape="0">
                  <a:prstClr val="black">
                    <a:alpha val="40000"/>
                  </a:prstClr>
                </a:outerShdw>
              </a:effectLst>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5400" b="0" dirty="0" smtClean="0">
                <a:solidFill>
                  <a:schemeClr val="bg1"/>
                </a:solidFill>
              </a:rPr>
              <a:t>Tools for Working Directly with NeuroML Documents</a:t>
            </a:r>
            <a:endParaRPr lang="en-US" sz="5400" b="0" dirty="0">
              <a:solidFill>
                <a:schemeClr val="bg1"/>
              </a:solidFill>
            </a:endParaRPr>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Tree>
    <p:extLst>
      <p:ext uri="{BB962C8B-B14F-4D97-AF65-F5344CB8AC3E}">
        <p14:creationId xmlns:p14="http://schemas.microsoft.com/office/powerpoint/2010/main" val="528581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txBox="1">
            <a:spLocks noGrp="1"/>
          </p:cNvSpPr>
          <p:nvPr/>
        </p:nvSpPr>
        <p:spPr>
          <a:xfrm>
            <a:off x="2335494" y="6997732"/>
            <a:ext cx="5910903" cy="1006757"/>
          </a:xfrm>
          <a:prstGeom prst="rect">
            <a:avLst/>
          </a:prstGeom>
          <a:noFill/>
          <a:ln/>
        </p:spPr>
        <p:txBody>
          <a:bodyPr vert="horz" wrap="square" lIns="0" tIns="0" rIns="0" bIns="0" anchor="t" anchorCtr="0" compatLnSpc="1">
            <a:noAutofit/>
          </a:bodyPr>
          <a:lstStyle/>
          <a:p>
            <a:pPr defTabSz="829452"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defRPr/>
            </a:pPr>
            <a:r>
              <a:rPr lang="en-GB" sz="1633">
                <a:solidFill>
                  <a:srgbClr val="000000"/>
                </a:solidFill>
                <a:latin typeface="Arial" pitchFamily="34"/>
                <a:ea typeface="DejaVu Sans" pitchFamily="2"/>
                <a:cs typeface="DejaVu Sans" pitchFamily="2"/>
              </a:rPr>
              <a:t>http://www.opensourcebrain.org</a:t>
            </a:r>
          </a:p>
        </p:txBody>
      </p:sp>
      <p:sp>
        <p:nvSpPr>
          <p:cNvPr id="2" name="Freeform: Shape 1"/>
          <p:cNvSpPr/>
          <p:nvPr/>
        </p:nvSpPr>
        <p:spPr>
          <a:xfrm>
            <a:off x="129641" y="4807194"/>
            <a:ext cx="1069782" cy="29357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grpSp>
        <p:nvGrpSpPr>
          <p:cNvPr id="3" name="Group 2"/>
          <p:cNvGrpSpPr/>
          <p:nvPr/>
        </p:nvGrpSpPr>
        <p:grpSpPr>
          <a:xfrm>
            <a:off x="7912662" y="1080265"/>
            <a:ext cx="951896" cy="311203"/>
            <a:chOff x="8723160" y="1190520"/>
            <a:chExt cx="1049399" cy="343080"/>
          </a:xfrm>
        </p:grpSpPr>
        <p:sp>
          <p:nvSpPr>
            <p:cNvPr id="4" name="Freeform: Shape 3"/>
            <p:cNvSpPr/>
            <p:nvPr/>
          </p:nvSpPr>
          <p:spPr>
            <a:xfrm>
              <a:off x="8723160" y="1190520"/>
              <a:ext cx="1049399" cy="322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5" name="Freeform: Shape 4"/>
            <p:cNvSpPr/>
            <p:nvPr/>
          </p:nvSpPr>
          <p:spPr>
            <a:xfrm>
              <a:off x="8831160" y="1190520"/>
              <a:ext cx="762120" cy="34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Brian</a:t>
              </a:r>
            </a:p>
          </p:txBody>
        </p:sp>
      </p:grpSp>
      <p:sp>
        <p:nvSpPr>
          <p:cNvPr id="6" name="Freeform: Shape 5"/>
          <p:cNvSpPr/>
          <p:nvPr/>
        </p:nvSpPr>
        <p:spPr>
          <a:xfrm>
            <a:off x="7912662" y="3012795"/>
            <a:ext cx="1070108" cy="2938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7" name="Freeform: Shape 6"/>
          <p:cNvSpPr/>
          <p:nvPr/>
        </p:nvSpPr>
        <p:spPr>
          <a:xfrm>
            <a:off x="7912662" y="3012795"/>
            <a:ext cx="1039739" cy="3125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MATLAB</a:t>
            </a:r>
          </a:p>
        </p:txBody>
      </p:sp>
      <p:sp>
        <p:nvSpPr>
          <p:cNvPr id="8" name="Freeform: Shape 7"/>
          <p:cNvSpPr/>
          <p:nvPr/>
        </p:nvSpPr>
        <p:spPr>
          <a:xfrm>
            <a:off x="7992014" y="5044597"/>
            <a:ext cx="1069782" cy="2938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9" name="Freeform: Shape 8"/>
          <p:cNvSpPr/>
          <p:nvPr/>
        </p:nvSpPr>
        <p:spPr>
          <a:xfrm>
            <a:off x="7992014" y="5044597"/>
            <a:ext cx="1061291" cy="3125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NEURON</a:t>
            </a:r>
          </a:p>
        </p:txBody>
      </p:sp>
      <p:sp>
        <p:nvSpPr>
          <p:cNvPr id="10" name="Freeform: Shape 9"/>
          <p:cNvSpPr/>
          <p:nvPr/>
        </p:nvSpPr>
        <p:spPr>
          <a:xfrm>
            <a:off x="4898268" y="361"/>
            <a:ext cx="4179855" cy="633509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pic>
        <p:nvPicPr>
          <p:cNvPr id="11" name="Picture 10"/>
          <p:cNvPicPr>
            <a:picLocks noChangeAspect="1"/>
          </p:cNvPicPr>
          <p:nvPr/>
        </p:nvPicPr>
        <p:blipFill>
          <a:blip r:embed="rId3">
            <a:lum/>
            <a:alphaModFix/>
          </a:blip>
          <a:srcRect/>
          <a:stretch>
            <a:fillRect/>
          </a:stretch>
        </p:blipFill>
        <p:spPr>
          <a:xfrm>
            <a:off x="-1" y="-78926"/>
            <a:ext cx="9143433" cy="6936926"/>
          </a:xfrm>
          <a:prstGeom prst="rect">
            <a:avLst/>
          </a:prstGeom>
          <a:noFill/>
          <a:ln>
            <a:noFill/>
          </a:ln>
        </p:spPr>
      </p:pic>
      <p:sp>
        <p:nvSpPr>
          <p:cNvPr id="12" name="Freeform: Shape 11"/>
          <p:cNvSpPr/>
          <p:nvPr/>
        </p:nvSpPr>
        <p:spPr>
          <a:xfrm>
            <a:off x="5070998" y="30746"/>
            <a:ext cx="4039779" cy="65310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a:solidFill>
                  <a:schemeClr val="bg1"/>
                </a:solidFill>
                <a:ea typeface="DejaVu Sans" pitchFamily="2"/>
                <a:cs typeface="DejaVu Sans" pitchFamily="2"/>
              </a:rPr>
              <a:t>http://</a:t>
            </a:r>
            <a:r>
              <a:rPr lang="en-GB" sz="2000" dirty="0" err="1">
                <a:solidFill>
                  <a:schemeClr val="bg1"/>
                </a:solidFill>
                <a:ea typeface="DejaVu Sans" pitchFamily="2"/>
                <a:cs typeface="DejaVu Sans" pitchFamily="2"/>
              </a:rPr>
              <a:t>www.neuroml.org</a:t>
            </a:r>
            <a:r>
              <a:rPr lang="en-GB" sz="2000" dirty="0">
                <a:solidFill>
                  <a:schemeClr val="bg1"/>
                </a:solidFill>
                <a:ea typeface="DejaVu Sans" pitchFamily="2"/>
                <a:cs typeface="DejaVu Sans" pitchFamily="2"/>
              </a:rPr>
              <a:t>/</a:t>
            </a:r>
            <a:r>
              <a:rPr lang="en-GB" sz="2000" dirty="0" err="1">
                <a:solidFill>
                  <a:schemeClr val="bg1"/>
                </a:solidFill>
                <a:ea typeface="DejaVu Sans" pitchFamily="2"/>
                <a:cs typeface="DejaVu Sans" pitchFamily="2"/>
              </a:rPr>
              <a:t>getneuroml</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203113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326551" y="1339219"/>
            <a:ext cx="8458329" cy="4603392"/>
          </a:xfrm>
          <a:prstGeom prst="rect">
            <a:avLst/>
          </a:prstGeom>
          <a:noFill/>
          <a:ln>
            <a:noFill/>
          </a:ln>
        </p:spPr>
      </p:pic>
    </p:spTree>
    <p:extLst>
      <p:ext uri="{BB962C8B-B14F-4D97-AF65-F5344CB8AC3E}">
        <p14:creationId xmlns:p14="http://schemas.microsoft.com/office/powerpoint/2010/main" val="1987580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175585" y="120858"/>
            <a:ext cx="6465713" cy="6152877"/>
          </a:xfrm>
          <a:prstGeom prst="rect">
            <a:avLst/>
          </a:prstGeom>
          <a:noFill/>
          <a:ln>
            <a:noFill/>
          </a:ln>
        </p:spPr>
      </p:pic>
      <p:grpSp>
        <p:nvGrpSpPr>
          <p:cNvPr id="3" name="Group 2"/>
          <p:cNvGrpSpPr/>
          <p:nvPr/>
        </p:nvGrpSpPr>
        <p:grpSpPr>
          <a:xfrm>
            <a:off x="19482" y="3331182"/>
            <a:ext cx="1066442" cy="915040"/>
            <a:chOff x="48322" y="3672001"/>
            <a:chExt cx="1175678" cy="1008769"/>
          </a:xfrm>
        </p:grpSpPr>
        <p:sp>
          <p:nvSpPr>
            <p:cNvPr id="4" name="Freeform: Shape 3"/>
            <p:cNvSpPr/>
            <p:nvPr/>
          </p:nvSpPr>
          <p:spPr>
            <a:xfrm>
              <a:off x="102600" y="3672001"/>
              <a:ext cx="1121400" cy="947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5" name="Freeform: Shape 4"/>
            <p:cNvSpPr/>
            <p:nvPr/>
          </p:nvSpPr>
          <p:spPr>
            <a:xfrm>
              <a:off x="48322" y="3672771"/>
              <a:ext cx="938160" cy="1007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a:solidFill>
                    <a:srgbClr val="FF950E"/>
                  </a:solidFill>
                  <a:latin typeface="Arial" pitchFamily="34"/>
                  <a:ea typeface="DejaVu Sans" pitchFamily="2"/>
                  <a:cs typeface="DejaVu Sans" pitchFamily="2"/>
                </a:rPr>
                <a:t>Simulate</a:t>
              </a: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a:solidFill>
                    <a:srgbClr val="FF950E"/>
                  </a:solidFill>
                  <a:latin typeface="Arial" pitchFamily="34"/>
                  <a:ea typeface="DejaVu Sans" pitchFamily="2"/>
                  <a:cs typeface="DejaVu Sans" pitchFamily="2"/>
                </a:rPr>
                <a:t>with</a:t>
              </a:r>
            </a:p>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err="1">
                  <a:solidFill>
                    <a:srgbClr val="FF950E"/>
                  </a:solidFill>
                  <a:latin typeface="Arial" pitchFamily="34"/>
                  <a:ea typeface="DejaVu Sans" pitchFamily="2"/>
                  <a:cs typeface="DejaVu Sans" pitchFamily="2"/>
                </a:rPr>
                <a:t>jNeuroML</a:t>
              </a:r>
              <a:endParaRPr lang="en-GB" sz="1633" b="1" dirty="0">
                <a:solidFill>
                  <a:srgbClr val="FF950E"/>
                </a:solidFill>
                <a:latin typeface="Arial" pitchFamily="34"/>
                <a:ea typeface="DejaVu Sans" pitchFamily="2"/>
                <a:cs typeface="DejaVu Sans" pitchFamily="2"/>
              </a:endParaRPr>
            </a:p>
          </p:txBody>
        </p:sp>
      </p:grpSp>
      <p:sp>
        <p:nvSpPr>
          <p:cNvPr id="6" name="Freeform: Shape 5"/>
          <p:cNvSpPr/>
          <p:nvPr/>
        </p:nvSpPr>
        <p:spPr>
          <a:xfrm>
            <a:off x="189400" y="653463"/>
            <a:ext cx="986185" cy="7762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7" name="Freeform: Shape 6"/>
          <p:cNvSpPr/>
          <p:nvPr/>
        </p:nvSpPr>
        <p:spPr>
          <a:xfrm>
            <a:off x="189400" y="653463"/>
            <a:ext cx="1020799" cy="7762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a:solidFill>
                  <a:srgbClr val="FF950E"/>
                </a:solidFill>
                <a:latin typeface="Arial" pitchFamily="34"/>
                <a:ea typeface="DejaVu Sans" pitchFamily="2"/>
                <a:cs typeface="DejaVu Sans" pitchFamily="2"/>
              </a:rPr>
              <a:t>Original</a:t>
            </a: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a:solidFill>
                  <a:srgbClr val="FF950E"/>
                </a:solidFill>
                <a:latin typeface="Arial" pitchFamily="34"/>
                <a:ea typeface="DejaVu Sans" pitchFamily="2"/>
                <a:cs typeface="DejaVu Sans" pitchFamily="2"/>
              </a:rPr>
              <a:t>SBML</a:t>
            </a: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dirty="0">
                <a:solidFill>
                  <a:srgbClr val="FF950E"/>
                </a:solidFill>
                <a:latin typeface="Arial" pitchFamily="34"/>
                <a:ea typeface="DejaVu Sans" pitchFamily="2"/>
                <a:cs typeface="DejaVu Sans" pitchFamily="2"/>
              </a:rPr>
              <a:t>model</a:t>
            </a:r>
          </a:p>
        </p:txBody>
      </p:sp>
      <p:grpSp>
        <p:nvGrpSpPr>
          <p:cNvPr id="8" name="Group 7"/>
          <p:cNvGrpSpPr/>
          <p:nvPr/>
        </p:nvGrpSpPr>
        <p:grpSpPr>
          <a:xfrm>
            <a:off x="7912662" y="1080265"/>
            <a:ext cx="951896" cy="311203"/>
            <a:chOff x="8723160" y="1190520"/>
            <a:chExt cx="1049399" cy="343080"/>
          </a:xfrm>
        </p:grpSpPr>
        <p:sp>
          <p:nvSpPr>
            <p:cNvPr id="9" name="Freeform: Shape 8"/>
            <p:cNvSpPr/>
            <p:nvPr/>
          </p:nvSpPr>
          <p:spPr>
            <a:xfrm>
              <a:off x="8723160" y="1190520"/>
              <a:ext cx="1049399" cy="322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10" name="Freeform: Shape 9"/>
            <p:cNvSpPr/>
            <p:nvPr/>
          </p:nvSpPr>
          <p:spPr>
            <a:xfrm>
              <a:off x="8831160" y="1190520"/>
              <a:ext cx="762120" cy="34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Brian</a:t>
              </a:r>
            </a:p>
          </p:txBody>
        </p:sp>
      </p:grpSp>
      <p:sp>
        <p:nvSpPr>
          <p:cNvPr id="11" name="Freeform: Shape 10"/>
          <p:cNvSpPr/>
          <p:nvPr/>
        </p:nvSpPr>
        <p:spPr>
          <a:xfrm>
            <a:off x="7912662" y="3012795"/>
            <a:ext cx="1070108" cy="2938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12" name="Freeform: Shape 11"/>
          <p:cNvSpPr/>
          <p:nvPr/>
        </p:nvSpPr>
        <p:spPr>
          <a:xfrm>
            <a:off x="7912662" y="3012795"/>
            <a:ext cx="1039739" cy="3125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MATLAB</a:t>
            </a:r>
          </a:p>
        </p:txBody>
      </p:sp>
      <p:sp>
        <p:nvSpPr>
          <p:cNvPr id="13" name="Freeform: Shape 12"/>
          <p:cNvSpPr/>
          <p:nvPr/>
        </p:nvSpPr>
        <p:spPr>
          <a:xfrm>
            <a:off x="7992014" y="5044597"/>
            <a:ext cx="1069782" cy="2938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333333"/>
            </a:solidFill>
            <a:prstDash val="solid"/>
            <a:roun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14" name="Freeform: Shape 13"/>
          <p:cNvSpPr/>
          <p:nvPr/>
        </p:nvSpPr>
        <p:spPr>
          <a:xfrm>
            <a:off x="7992014" y="5044597"/>
            <a:ext cx="1061291" cy="3125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0819" rIns="81638" bIns="40819" anchor="t"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1633" b="1">
                <a:solidFill>
                  <a:srgbClr val="FF950E"/>
                </a:solidFill>
                <a:latin typeface="Arial" pitchFamily="34"/>
                <a:ea typeface="DejaVu Sans" pitchFamily="2"/>
                <a:cs typeface="DejaVu Sans" pitchFamily="2"/>
              </a:rPr>
              <a:t>NEURON</a:t>
            </a:r>
          </a:p>
        </p:txBody>
      </p:sp>
      <p:sp>
        <p:nvSpPr>
          <p:cNvPr id="15" name="Freeform: Shape 14"/>
          <p:cNvSpPr/>
          <p:nvPr/>
        </p:nvSpPr>
        <p:spPr>
          <a:xfrm>
            <a:off x="19482" y="2152376"/>
            <a:ext cx="5094198" cy="418769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16" name="Freeform: Shape 15"/>
          <p:cNvSpPr/>
          <p:nvPr/>
        </p:nvSpPr>
        <p:spPr>
          <a:xfrm>
            <a:off x="4848731" y="120858"/>
            <a:ext cx="4245165" cy="633509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19" name="TextBox 18"/>
          <p:cNvSpPr txBox="1"/>
          <p:nvPr/>
        </p:nvSpPr>
        <p:spPr>
          <a:xfrm>
            <a:off x="573693" y="6340068"/>
            <a:ext cx="3720827" cy="369332"/>
          </a:xfrm>
          <a:prstGeom prst="rect">
            <a:avLst/>
          </a:prstGeom>
          <a:noFill/>
        </p:spPr>
        <p:txBody>
          <a:bodyPr wrap="none" rtlCol="0">
            <a:spAutoFit/>
          </a:bodyPr>
          <a:lstStyle/>
          <a:p>
            <a:r>
              <a:rPr lang="en-US" dirty="0" smtClean="0">
                <a:solidFill>
                  <a:schemeClr val="bg1"/>
                </a:solidFill>
              </a:rPr>
              <a:t>SBML Showcase at </a:t>
            </a:r>
            <a:r>
              <a:rPr lang="en-US" smtClean="0">
                <a:solidFill>
                  <a:schemeClr val="bg1"/>
                </a:solidFill>
              </a:rPr>
              <a:t>Open Source Brain</a:t>
            </a:r>
            <a:endParaRPr lang="en-US" dirty="0">
              <a:solidFill>
                <a:schemeClr val="bg1"/>
              </a:solidFill>
            </a:endParaRPr>
          </a:p>
        </p:txBody>
      </p:sp>
    </p:spTree>
    <p:extLst>
      <p:ext uri="{BB962C8B-B14F-4D97-AF65-F5344CB8AC3E}">
        <p14:creationId xmlns:p14="http://schemas.microsoft.com/office/powerpoint/2010/main" val="3893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xit"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5400" b="0" dirty="0" smtClean="0">
                <a:solidFill>
                  <a:schemeClr val="bg1"/>
                </a:solidFill>
              </a:rPr>
              <a:t>Other Tools and Projects with </a:t>
            </a:r>
          </a:p>
          <a:p>
            <a:pPr algn="ctr"/>
            <a:r>
              <a:rPr lang="en-US" sz="5400" b="0" dirty="0" smtClean="0">
                <a:solidFill>
                  <a:schemeClr val="bg1"/>
                </a:solidFill>
              </a:rPr>
              <a:t>NeuroML Support</a:t>
            </a:r>
            <a:endParaRPr lang="en-US" sz="5400" b="0" dirty="0">
              <a:solidFill>
                <a:schemeClr val="bg1"/>
              </a:solidFill>
            </a:endParaRPr>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
        <p:nvSpPr>
          <p:cNvPr id="5" name="Freeform: Shape 11"/>
          <p:cNvSpPr/>
          <p:nvPr/>
        </p:nvSpPr>
        <p:spPr>
          <a:xfrm>
            <a:off x="5133974" y="5774619"/>
            <a:ext cx="3552825"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neuroml.org</a:t>
            </a:r>
            <a:r>
              <a:rPr lang="en-GB" sz="2000" dirty="0" smtClean="0">
                <a:solidFill>
                  <a:schemeClr val="bg1"/>
                </a:solidFill>
                <a:ea typeface="DejaVu Sans" pitchFamily="2"/>
                <a:cs typeface="DejaVu Sans" pitchFamily="2"/>
              </a:rPr>
              <a:t>/tool-support</a:t>
            </a: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RRID:SCR_012844</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5234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11-11 at 12.15.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68" y="927100"/>
            <a:ext cx="7526323" cy="5081511"/>
          </a:xfrm>
          <a:prstGeom prst="rect">
            <a:avLst/>
          </a:prstGeom>
        </p:spPr>
      </p:pic>
    </p:spTree>
    <p:extLst>
      <p:ext uri="{BB962C8B-B14F-4D97-AF65-F5344CB8AC3E}">
        <p14:creationId xmlns:p14="http://schemas.microsoft.com/office/powerpoint/2010/main" val="405159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7049214"/>
          </a:xfrm>
        </p:spPr>
      </p:pic>
      <p:sp>
        <p:nvSpPr>
          <p:cNvPr id="11" name="Freeform: Shape 11"/>
          <p:cNvSpPr/>
          <p:nvPr/>
        </p:nvSpPr>
        <p:spPr>
          <a:xfrm>
            <a:off x="6391275" y="309738"/>
            <a:ext cx="2676525" cy="65310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a:solidFill>
                  <a:schemeClr val="bg1"/>
                </a:solidFill>
                <a:ea typeface="DejaVu Sans" pitchFamily="2"/>
                <a:cs typeface="DejaVu Sans" pitchFamily="2"/>
              </a:rPr>
              <a:t>http</a:t>
            </a:r>
            <a:r>
              <a:rPr lang="en-GB" sz="2000" dirty="0" smtClean="0">
                <a:solidFill>
                  <a:schemeClr val="bg1"/>
                </a:solidFill>
                <a:ea typeface="DejaVu Sans" pitchFamily="2"/>
                <a:cs typeface="DejaVu Sans" pitchFamily="2"/>
              </a:rPr>
              <a:t>://</a:t>
            </a:r>
            <a:r>
              <a:rPr lang="en-GB" sz="2000" dirty="0" err="1" smtClean="0">
                <a:solidFill>
                  <a:schemeClr val="bg1"/>
                </a:solidFill>
                <a:ea typeface="DejaVu Sans" pitchFamily="2"/>
                <a:cs typeface="DejaVu Sans" pitchFamily="2"/>
              </a:rPr>
              <a:t>neuromorpho.org</a:t>
            </a:r>
            <a:endParaRPr lang="en-GB" sz="2000" dirty="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RRID:SCR_002145</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15093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010" y="488197"/>
            <a:ext cx="8764492" cy="5331418"/>
          </a:xfrm>
        </p:spPr>
      </p:pic>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
        <p:nvSpPr>
          <p:cNvPr id="6" name="Freeform: Shape 11"/>
          <p:cNvSpPr/>
          <p:nvPr/>
        </p:nvSpPr>
        <p:spPr>
          <a:xfrm>
            <a:off x="5402002" y="6043849"/>
            <a:ext cx="3619500" cy="62500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neurosimlab.org</a:t>
            </a:r>
            <a:r>
              <a:rPr lang="en-GB" sz="2000" dirty="0" smtClean="0">
                <a:solidFill>
                  <a:schemeClr val="bg1"/>
                </a:solidFill>
                <a:ea typeface="DejaVu Sans" pitchFamily="2"/>
                <a:cs typeface="DejaVu Sans" pitchFamily="2"/>
              </a:rPr>
              <a:t>/</a:t>
            </a:r>
            <a:r>
              <a:rPr lang="en-GB" sz="2000" dirty="0" err="1" smtClean="0">
                <a:solidFill>
                  <a:schemeClr val="bg1"/>
                </a:solidFill>
                <a:ea typeface="DejaVu Sans" pitchFamily="2"/>
                <a:cs typeface="DejaVu Sans" pitchFamily="2"/>
              </a:rPr>
              <a:t>netpyne</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RRID:SCR_014758</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13159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5" y="216976"/>
            <a:ext cx="8840058" cy="5920353"/>
          </a:xfrm>
        </p:spPr>
      </p:pic>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Tree>
    <p:extLst>
      <p:ext uri="{BB962C8B-B14F-4D97-AF65-F5344CB8AC3E}">
        <p14:creationId xmlns:p14="http://schemas.microsoft.com/office/powerpoint/2010/main" val="2076500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5400" b="0" dirty="0" smtClean="0">
                <a:solidFill>
                  <a:schemeClr val="bg1"/>
                </a:solidFill>
              </a:rPr>
              <a:t>Model Reproducibility </a:t>
            </a:r>
          </a:p>
          <a:p>
            <a:pPr algn="ctr"/>
            <a:r>
              <a:rPr lang="en-US" sz="5400" b="0" dirty="0" smtClean="0">
                <a:solidFill>
                  <a:schemeClr val="bg1"/>
                </a:solidFill>
              </a:rPr>
              <a:t>and Re-use</a:t>
            </a:r>
            <a:endParaRPr lang="en-US" sz="5400" b="0" dirty="0">
              <a:solidFill>
                <a:schemeClr val="bg1"/>
              </a:solidFill>
            </a:endParaRPr>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Tree>
    <p:extLst>
      <p:ext uri="{BB962C8B-B14F-4D97-AF65-F5344CB8AC3E}">
        <p14:creationId xmlns:p14="http://schemas.microsoft.com/office/powerpoint/2010/main" val="140304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20426583">
            <a:off x="2580055" y="-1017226"/>
            <a:ext cx="5315969" cy="8372483"/>
          </a:xfrm>
          <a:prstGeom prst="rect">
            <a:avLst/>
          </a:prstGeom>
        </p:spPr>
      </p:pic>
      <p:sp>
        <p:nvSpPr>
          <p:cNvPr id="5" name="Title 4"/>
          <p:cNvSpPr>
            <a:spLocks noGrp="1"/>
          </p:cNvSpPr>
          <p:nvPr>
            <p:ph type="ctrTitle"/>
          </p:nvPr>
        </p:nvSpPr>
        <p:spPr>
          <a:xfrm>
            <a:off x="895663" y="2083633"/>
            <a:ext cx="7772400" cy="359764"/>
          </a:xfrm>
        </p:spPr>
        <p:txBody>
          <a:bodyPr>
            <a:noAutofit/>
          </a:bodyPr>
          <a:lstStyle/>
          <a:p>
            <a:r>
              <a:rPr lang="en-US" sz="5400" b="0" dirty="0" smtClean="0">
                <a:solidFill>
                  <a:schemeClr val="bg1"/>
                </a:solidFill>
              </a:rPr>
              <a:t>Reproducibility and </a:t>
            </a:r>
            <a:r>
              <a:rPr lang="en-US" sz="5400" b="0" dirty="0" err="1" smtClean="0">
                <a:solidFill>
                  <a:schemeClr val="bg1"/>
                </a:solidFill>
              </a:rPr>
              <a:t>Rigour</a:t>
            </a:r>
            <a:r>
              <a:rPr lang="en-US" sz="5400" b="0" dirty="0" smtClean="0">
                <a:solidFill>
                  <a:schemeClr val="bg1"/>
                </a:solidFill>
              </a:rPr>
              <a:t/>
            </a:r>
            <a:br>
              <a:rPr lang="en-US" sz="5400" b="0" dirty="0" smtClean="0">
                <a:solidFill>
                  <a:schemeClr val="bg1"/>
                </a:solidFill>
              </a:rPr>
            </a:br>
            <a:endParaRPr lang="en-US" sz="5400" b="0" dirty="0">
              <a:solidFill>
                <a:schemeClr val="bg1"/>
              </a:solidFill>
            </a:endParaRPr>
          </a:p>
        </p:txBody>
      </p:sp>
    </p:spTree>
    <p:extLst>
      <p:ext uri="{BB962C8B-B14F-4D97-AF65-F5344CB8AC3E}">
        <p14:creationId xmlns:p14="http://schemas.microsoft.com/office/powerpoint/2010/main" val="1861474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477" y="0"/>
            <a:ext cx="10146397" cy="7049469"/>
          </a:xfrm>
        </p:spPr>
      </p:pic>
      <p:sp>
        <p:nvSpPr>
          <p:cNvPr id="6" name="Freeform: Shape 11"/>
          <p:cNvSpPr/>
          <p:nvPr/>
        </p:nvSpPr>
        <p:spPr>
          <a:xfrm>
            <a:off x="6181725" y="135112"/>
            <a:ext cx="2505075"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http://neuroml-db.org</a:t>
            </a: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RRID:SCR_013705</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45010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0" y="6356350"/>
            <a:ext cx="9144000" cy="365125"/>
          </a:xfrm>
        </p:spPr>
        <p:txBody>
          <a:bodyPr/>
          <a:lstStyle/>
          <a:p>
            <a:r>
              <a:rPr lang="en-US" smtClean="0"/>
              <a:t>MCMSC Mini-workshop 2011                                         Approaches for Model Reproducibility</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2" y="-2017987"/>
            <a:ext cx="9228083" cy="8965215"/>
          </a:xfrm>
          <a:prstGeom prst="rect">
            <a:avLst/>
          </a:prstGeom>
        </p:spPr>
      </p:pic>
    </p:spTree>
    <p:extLst>
      <p:ext uri="{BB962C8B-B14F-4D97-AF65-F5344CB8AC3E}">
        <p14:creationId xmlns:p14="http://schemas.microsoft.com/office/powerpoint/2010/main" val="1860790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0" y="6356350"/>
            <a:ext cx="9144000" cy="365125"/>
          </a:xfrm>
        </p:spPr>
        <p:txBody>
          <a:bodyPr/>
          <a:lstStyle/>
          <a:p>
            <a:r>
              <a:rPr lang="en-US" smtClean="0"/>
              <a:t>MCMSC Mini-workshop 2011                                         Approaches for Model Reproducibility</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156" y="0"/>
            <a:ext cx="7118902" cy="6858000"/>
          </a:xfrm>
          <a:prstGeom prst="rect">
            <a:avLst/>
          </a:prstGeom>
        </p:spPr>
      </p:pic>
      <p:sp>
        <p:nvSpPr>
          <p:cNvPr id="5" name="Freeform: Shape 11"/>
          <p:cNvSpPr/>
          <p:nvPr/>
        </p:nvSpPr>
        <p:spPr>
          <a:xfrm>
            <a:off x="4333875" y="5871632"/>
            <a:ext cx="4305299"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senselab.med.yale.edu</a:t>
            </a:r>
            <a:r>
              <a:rPr lang="en-GB" sz="2000" dirty="0" smtClean="0">
                <a:solidFill>
                  <a:schemeClr val="bg1"/>
                </a:solidFill>
                <a:ea typeface="DejaVu Sans" pitchFamily="2"/>
                <a:cs typeface="DejaVu Sans" pitchFamily="2"/>
              </a:rPr>
              <a:t>/</a:t>
            </a:r>
            <a:r>
              <a:rPr lang="en-GB" sz="2000" dirty="0" err="1" smtClean="0">
                <a:solidFill>
                  <a:schemeClr val="bg1"/>
                </a:solidFill>
                <a:ea typeface="DejaVu Sans" pitchFamily="2"/>
                <a:cs typeface="DejaVu Sans" pitchFamily="2"/>
              </a:rPr>
              <a:t>ModelDB</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RRID:SCR_007271</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20425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3715"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0"/>
            <a:ext cx="6096000" cy="6858000"/>
          </a:xfrm>
          <a:prstGeom prst="rect">
            <a:avLst/>
          </a:prstGeom>
        </p:spPr>
      </p:pic>
    </p:spTree>
    <p:extLst>
      <p:ext uri="{BB962C8B-B14F-4D97-AF65-F5344CB8AC3E}">
        <p14:creationId xmlns:p14="http://schemas.microsoft.com/office/powerpoint/2010/main" val="1998271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776" y="145697"/>
            <a:ext cx="9999424" cy="467077"/>
          </a:xfrm>
          <a:prstGeom prst="rect">
            <a:avLst/>
          </a:prstGeom>
          <a:noFill/>
        </p:spPr>
        <p:txBody>
          <a:bodyPr wrap="square" lIns="96803" tIns="48400" rIns="96803" bIns="48400" rtlCol="0">
            <a:spAutoFit/>
          </a:bodyPr>
          <a:lstStyle/>
          <a:p>
            <a:r>
              <a:rPr lang="en-US" sz="2400" dirty="0" smtClean="0">
                <a:solidFill>
                  <a:srgbClr val="000000"/>
                </a:solidFill>
                <a:effectLst>
                  <a:outerShdw blurRad="50800" dist="38100" dir="2700000">
                    <a:srgbClr val="000000">
                      <a:alpha val="43000"/>
                    </a:srgbClr>
                  </a:outerShdw>
                </a:effectLst>
                <a:latin typeface="Arial"/>
                <a:cs typeface="Arial"/>
              </a:rPr>
              <a:t>Collaborative Modeling with NeuroML at Open Source Brain</a:t>
            </a:r>
            <a:endParaRPr lang="en-US" sz="2400" dirty="0">
              <a:solidFill>
                <a:srgbClr val="000000"/>
              </a:solidFill>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9707"/>
            <a:ext cx="9144000" cy="5168058"/>
          </a:xfrm>
          <a:prstGeom prst="rect">
            <a:avLst/>
          </a:prstGeom>
        </p:spPr>
      </p:pic>
      <p:sp>
        <p:nvSpPr>
          <p:cNvPr id="4" name="Freeform: Shape 11"/>
          <p:cNvSpPr/>
          <p:nvPr/>
        </p:nvSpPr>
        <p:spPr>
          <a:xfrm>
            <a:off x="5109488" y="735894"/>
            <a:ext cx="2981324"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opensourcebrain.org</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RRID:SCR_001393</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11999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37655" y="726772"/>
            <a:ext cx="6324600" cy="5236987"/>
            <a:chOff x="2346325" y="1335088"/>
            <a:chExt cx="7518400" cy="5446712"/>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1335088"/>
              <a:ext cx="5367338" cy="54467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113" y="3671888"/>
              <a:ext cx="1852612" cy="8509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 name="Freeform 5"/>
            <p:cNvSpPr>
              <a:spLocks/>
            </p:cNvSpPr>
            <p:nvPr/>
          </p:nvSpPr>
          <p:spPr bwMode="auto">
            <a:xfrm flipV="1">
              <a:off x="7632700" y="3243263"/>
              <a:ext cx="647700" cy="484187"/>
            </a:xfrm>
            <a:custGeom>
              <a:avLst/>
              <a:gdLst>
                <a:gd name="G0" fmla="+- 1 0 0"/>
                <a:gd name="G1" fmla="+- 4 0 0"/>
                <a:gd name="T0" fmla="*/ 2200 w 2201"/>
                <a:gd name="T1" fmla="*/ 0 h 656"/>
                <a:gd name="T2" fmla="*/ 0 w 2201"/>
                <a:gd name="T3" fmla="*/ 655 h 656"/>
                <a:gd name="T4" fmla="*/ 0 w 2201"/>
                <a:gd name="T5" fmla="*/ 0 h 656"/>
                <a:gd name="T6" fmla="*/ 2201 w 2201"/>
                <a:gd name="T7" fmla="*/ 656 h 656"/>
              </a:gdLst>
              <a:ahLst/>
              <a:cxnLst>
                <a:cxn ang="0">
                  <a:pos x="T0" y="T1"/>
                </a:cxn>
                <a:cxn ang="0">
                  <a:pos x="T2" y="T3"/>
                </a:cxn>
              </a:cxnLst>
              <a:rect l="T4" t="T5" r="T6" b="T7"/>
              <a:pathLst>
                <a:path w="2201" h="656">
                  <a:moveTo>
                    <a:pt x="2200" y="0"/>
                  </a:moveTo>
                  <a:lnTo>
                    <a:pt x="0" y="655"/>
                  </a:lnTo>
                </a:path>
              </a:pathLst>
            </a:custGeom>
            <a:noFill/>
            <a:ln w="36000" cap="flat">
              <a:solidFill>
                <a:srgbClr val="8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6"/>
            <p:cNvSpPr>
              <a:spLocks/>
            </p:cNvSpPr>
            <p:nvPr/>
          </p:nvSpPr>
          <p:spPr bwMode="auto">
            <a:xfrm>
              <a:off x="7713663" y="4522788"/>
              <a:ext cx="638175" cy="444500"/>
            </a:xfrm>
            <a:custGeom>
              <a:avLst/>
              <a:gdLst>
                <a:gd name="G0" fmla="+- 1 0 0"/>
                <a:gd name="G1" fmla="+- 4 0 0"/>
                <a:gd name="T0" fmla="*/ 2200 w 2201"/>
                <a:gd name="T1" fmla="*/ 0 h 656"/>
                <a:gd name="T2" fmla="*/ 0 w 2201"/>
                <a:gd name="T3" fmla="*/ 655 h 656"/>
                <a:gd name="T4" fmla="*/ 0 w 2201"/>
                <a:gd name="T5" fmla="*/ 0 h 656"/>
                <a:gd name="T6" fmla="*/ 2201 w 2201"/>
                <a:gd name="T7" fmla="*/ 656 h 656"/>
              </a:gdLst>
              <a:ahLst/>
              <a:cxnLst>
                <a:cxn ang="0">
                  <a:pos x="T0" y="T1"/>
                </a:cxn>
                <a:cxn ang="0">
                  <a:pos x="T2" y="T3"/>
                </a:cxn>
              </a:cxnLst>
              <a:rect l="T4" t="T5" r="T6" b="T7"/>
              <a:pathLst>
                <a:path w="2201" h="656">
                  <a:moveTo>
                    <a:pt x="2200" y="0"/>
                  </a:moveTo>
                  <a:lnTo>
                    <a:pt x="0" y="655"/>
                  </a:lnTo>
                </a:path>
              </a:pathLst>
            </a:custGeom>
            <a:noFill/>
            <a:ln w="36000" cap="flat">
              <a:solidFill>
                <a:srgbClr val="8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06160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Shape 1"/>
          <p:cNvSpPr/>
          <p:nvPr/>
        </p:nvSpPr>
        <p:spPr>
          <a:xfrm>
            <a:off x="275610" y="212292"/>
            <a:ext cx="8468778" cy="79482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903">
                <a:solidFill>
                  <a:srgbClr val="023F62"/>
                </a:solidFill>
                <a:latin typeface="Georgia" pitchFamily="18"/>
                <a:ea typeface="DejaVu Sans" pitchFamily="2"/>
                <a:cs typeface="DejaVu Sans" pitchFamily="2"/>
              </a:rPr>
              <a:t>OSB features</a:t>
            </a:r>
          </a:p>
        </p:txBody>
      </p:sp>
      <p:sp>
        <p:nvSpPr>
          <p:cNvPr id="3" name="Freeform: Shape 2"/>
          <p:cNvSpPr/>
          <p:nvPr/>
        </p:nvSpPr>
        <p:spPr>
          <a:xfrm>
            <a:off x="-653" y="-946"/>
            <a:ext cx="9144086" cy="6858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sp>
        <p:nvSpPr>
          <p:cNvPr id="4" name="Freeform: Shape 3"/>
          <p:cNvSpPr/>
          <p:nvPr/>
        </p:nvSpPr>
        <p:spPr>
          <a:xfrm>
            <a:off x="-653" y="-946"/>
            <a:ext cx="9144086" cy="68588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pic>
        <p:nvPicPr>
          <p:cNvPr id="5" name="Picture 4"/>
          <p:cNvPicPr>
            <a:picLocks noChangeAspect="1"/>
          </p:cNvPicPr>
          <p:nvPr/>
        </p:nvPicPr>
        <p:blipFill>
          <a:blip r:embed="rId3">
            <a:lum/>
            <a:alphaModFix/>
          </a:blip>
          <a:srcRect/>
          <a:stretch>
            <a:fillRect/>
          </a:stretch>
        </p:blipFill>
        <p:spPr>
          <a:xfrm>
            <a:off x="24818" y="691996"/>
            <a:ext cx="9143107" cy="5511204"/>
          </a:xfrm>
          <a:prstGeom prst="rect">
            <a:avLst/>
          </a:prstGeom>
          <a:noFill/>
          <a:ln>
            <a:noFill/>
          </a:ln>
        </p:spPr>
      </p:pic>
    </p:spTree>
    <p:extLst>
      <p:ext uri="{BB962C8B-B14F-4D97-AF65-F5344CB8AC3E}">
        <p14:creationId xmlns:p14="http://schemas.microsoft.com/office/powerpoint/2010/main" val="127593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5984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610" name="Picture 2"/>
          <p:cNvPicPr>
            <a:picLocks noChangeAspect="1"/>
          </p:cNvPicPr>
          <p:nvPr/>
        </p:nvPicPr>
        <p:blipFill>
          <a:blip r:embed="rId3">
            <a:extLst>
              <a:ext uri="{28A0092B-C50C-407E-A947-70E740481C1C}">
                <a14:useLocalDpi xmlns:a14="http://schemas.microsoft.com/office/drawing/2010/main" val="0"/>
              </a:ext>
            </a:extLst>
          </a:blip>
          <a:srcRect l="19330" t="11455"/>
          <a:stretch>
            <a:fillRect/>
          </a:stretch>
        </p:blipFill>
        <p:spPr bwMode="auto">
          <a:xfrm>
            <a:off x="0" y="413771"/>
            <a:ext cx="9146880" cy="57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96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5984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658" name="Picture 1"/>
          <p:cNvPicPr>
            <a:picLocks noChangeAspect="1"/>
          </p:cNvPicPr>
          <p:nvPr/>
        </p:nvPicPr>
        <p:blipFill>
          <a:blip r:embed="rId3">
            <a:extLst>
              <a:ext uri="{28A0092B-C50C-407E-A947-70E740481C1C}">
                <a14:useLocalDpi xmlns:a14="http://schemas.microsoft.com/office/drawing/2010/main" val="0"/>
              </a:ext>
            </a:extLst>
          </a:blip>
          <a:srcRect l="19736" t="11469" b="-1459"/>
          <a:stretch>
            <a:fillRect/>
          </a:stretch>
        </p:blipFill>
        <p:spPr bwMode="auto">
          <a:xfrm>
            <a:off x="0" y="560521"/>
            <a:ext cx="9159840" cy="581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6772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643" y="98888"/>
            <a:ext cx="8620539" cy="707886"/>
          </a:xfrm>
          <a:prstGeom prst="rect">
            <a:avLst/>
          </a:prstGeom>
        </p:spPr>
        <p:txBody>
          <a:bodyPr wrap="square">
            <a:spAutoFit/>
          </a:bodyPr>
          <a:lstStyle/>
          <a:p>
            <a:r>
              <a:rPr lang="en-US" altLang="en-US" sz="2000" dirty="0" smtClean="0">
                <a:solidFill>
                  <a:schemeClr val="bg1"/>
                </a:solidFill>
              </a:rPr>
              <a:t>Send </a:t>
            </a:r>
            <a:r>
              <a:rPr lang="en-US" altLang="en-US" sz="2000" dirty="0" err="1" smtClean="0">
                <a:solidFill>
                  <a:schemeClr val="bg1"/>
                </a:solidFill>
              </a:rPr>
              <a:t>NetPyNE</a:t>
            </a:r>
            <a:r>
              <a:rPr lang="en-US" altLang="en-US" sz="2000" dirty="0" smtClean="0">
                <a:solidFill>
                  <a:schemeClr val="bg1"/>
                </a:solidFill>
              </a:rPr>
              <a:t> </a:t>
            </a:r>
            <a:r>
              <a:rPr lang="en-US" altLang="en-US" sz="2000" dirty="0" err="1" smtClean="0">
                <a:solidFill>
                  <a:schemeClr val="bg1"/>
                </a:solidFill>
              </a:rPr>
              <a:t>NeuroML</a:t>
            </a:r>
            <a:r>
              <a:rPr lang="en-US" altLang="en-US" sz="2000" dirty="0" smtClean="0">
                <a:solidFill>
                  <a:schemeClr val="bg1"/>
                </a:solidFill>
              </a:rPr>
              <a:t> models to run in parallel at NSG-R. Download results then analyze </a:t>
            </a:r>
            <a:r>
              <a:rPr lang="en-US" altLang="en-US" sz="2000" dirty="0">
                <a:solidFill>
                  <a:schemeClr val="bg1"/>
                </a:solidFill>
              </a:rPr>
              <a:t>and visualize </a:t>
            </a:r>
            <a:r>
              <a:rPr lang="en-US" altLang="en-US" sz="2000" dirty="0" smtClean="0">
                <a:solidFill>
                  <a:schemeClr val="bg1"/>
                </a:solidFill>
              </a:rPr>
              <a:t>at </a:t>
            </a:r>
            <a:r>
              <a:rPr lang="en-US" altLang="en-US" sz="2000" dirty="0">
                <a:solidFill>
                  <a:schemeClr val="bg1"/>
                </a:solidFill>
              </a:rPr>
              <a:t>Open Source Brain.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9418"/>
            <a:ext cx="9144000" cy="5278582"/>
          </a:xfrm>
          <a:prstGeom prst="rect">
            <a:avLst/>
          </a:prstGeom>
        </p:spPr>
      </p:pic>
      <p:sp>
        <p:nvSpPr>
          <p:cNvPr id="4" name="Freeform: Shape 11"/>
          <p:cNvSpPr/>
          <p:nvPr/>
        </p:nvSpPr>
        <p:spPr>
          <a:xfrm>
            <a:off x="6324600" y="841552"/>
            <a:ext cx="2324099"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nsgportal.org</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RRID:SCR_008915</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5398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20426583">
            <a:off x="2580055" y="-1017226"/>
            <a:ext cx="5315969" cy="8372483"/>
          </a:xfrm>
          <a:prstGeom prst="rect">
            <a:avLst/>
          </a:prstGeom>
        </p:spPr>
      </p:pic>
      <p:sp>
        <p:nvSpPr>
          <p:cNvPr id="5" name="Title 4"/>
          <p:cNvSpPr>
            <a:spLocks noGrp="1"/>
          </p:cNvSpPr>
          <p:nvPr>
            <p:ph type="ctrTitle"/>
          </p:nvPr>
        </p:nvSpPr>
        <p:spPr>
          <a:xfrm>
            <a:off x="895663" y="2083633"/>
            <a:ext cx="7772400" cy="359764"/>
          </a:xfrm>
        </p:spPr>
        <p:txBody>
          <a:bodyPr>
            <a:noAutofit/>
          </a:bodyPr>
          <a:lstStyle/>
          <a:p>
            <a:r>
              <a:rPr lang="en-US" sz="5400" b="0" dirty="0" smtClean="0">
                <a:solidFill>
                  <a:schemeClr val="bg1"/>
                </a:solidFill>
              </a:rPr>
              <a:t>Reproducibility and </a:t>
            </a:r>
            <a:r>
              <a:rPr lang="en-US" sz="5400" b="0" dirty="0" err="1" smtClean="0">
                <a:solidFill>
                  <a:schemeClr val="bg1"/>
                </a:solidFill>
              </a:rPr>
              <a:t>Rigour</a:t>
            </a:r>
            <a:r>
              <a:rPr lang="en-US" sz="5400" b="0" dirty="0" smtClean="0">
                <a:solidFill>
                  <a:schemeClr val="bg1"/>
                </a:solidFill>
              </a:rPr>
              <a:t/>
            </a:r>
            <a:br>
              <a:rPr lang="en-US" sz="5400" b="0" dirty="0" smtClean="0">
                <a:solidFill>
                  <a:schemeClr val="bg1"/>
                </a:solidFill>
              </a:rPr>
            </a:br>
            <a:endParaRPr lang="en-US" sz="5400" b="0" dirty="0">
              <a:solidFill>
                <a:schemeClr val="bg1"/>
              </a:solidFill>
            </a:endParaRPr>
          </a:p>
        </p:txBody>
      </p:sp>
      <p:sp>
        <p:nvSpPr>
          <p:cNvPr id="6" name="Title 4"/>
          <p:cNvSpPr txBox="1">
            <a:spLocks/>
          </p:cNvSpPr>
          <p:nvPr/>
        </p:nvSpPr>
        <p:spPr>
          <a:xfrm>
            <a:off x="895663" y="3780020"/>
            <a:ext cx="7772400" cy="3597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accent1">
                    <a:lumMod val="50000"/>
                  </a:schemeClr>
                </a:solidFill>
                <a:latin typeface="+mj-lt"/>
                <a:ea typeface="+mj-ea"/>
                <a:cs typeface="+mj-cs"/>
              </a:defRPr>
            </a:lvl1pPr>
          </a:lstStyle>
          <a:p>
            <a:pPr marL="685800" indent="-685800">
              <a:buFont typeface="Arial" charset="0"/>
              <a:buChar char="•"/>
            </a:pPr>
            <a:r>
              <a:rPr lang="en-US" sz="4000" b="0" dirty="0" smtClean="0">
                <a:solidFill>
                  <a:schemeClr val="bg1"/>
                </a:solidFill>
              </a:rPr>
              <a:t>Accessibility</a:t>
            </a:r>
          </a:p>
          <a:p>
            <a:pPr marL="685800" indent="-685800">
              <a:buFont typeface="Arial" charset="0"/>
              <a:buChar char="•"/>
            </a:pPr>
            <a:r>
              <a:rPr lang="en-US" sz="4000" b="0" dirty="0" smtClean="0">
                <a:solidFill>
                  <a:schemeClr val="bg1"/>
                </a:solidFill>
              </a:rPr>
              <a:t>Portability</a:t>
            </a:r>
          </a:p>
          <a:p>
            <a:pPr marL="685800" indent="-685800">
              <a:buFont typeface="Arial" charset="0"/>
              <a:buChar char="•"/>
            </a:pPr>
            <a:r>
              <a:rPr lang="en-US" sz="4000" b="0" dirty="0" smtClean="0">
                <a:solidFill>
                  <a:schemeClr val="bg1"/>
                </a:solidFill>
              </a:rPr>
              <a:t>Transparency</a:t>
            </a:r>
            <a:endParaRPr lang="en-US" sz="5400" b="0" dirty="0">
              <a:solidFill>
                <a:schemeClr val="bg1"/>
              </a:solidFill>
            </a:endParaRPr>
          </a:p>
        </p:txBody>
      </p:sp>
    </p:spTree>
    <p:extLst>
      <p:ext uri="{BB962C8B-B14F-4D97-AF65-F5344CB8AC3E}">
        <p14:creationId xmlns:p14="http://schemas.microsoft.com/office/powerpoint/2010/main" val="856494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5400" b="0" dirty="0" smtClean="0">
                <a:solidFill>
                  <a:schemeClr val="bg1"/>
                </a:solidFill>
              </a:rPr>
              <a:t>Rigorous Validation of Models with NeuroML</a:t>
            </a:r>
            <a:endParaRPr lang="en-US" sz="5400" b="0" dirty="0">
              <a:solidFill>
                <a:schemeClr val="bg1"/>
              </a:solidFill>
            </a:endParaRPr>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Tree>
    <p:extLst>
      <p:ext uri="{BB962C8B-B14F-4D97-AF65-F5344CB8AC3E}">
        <p14:creationId xmlns:p14="http://schemas.microsoft.com/office/powerpoint/2010/main" val="1397897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415925"/>
            <a:ext cx="8229600" cy="831850"/>
          </a:xfrm>
        </p:spPr>
        <p:txBody>
          <a:bodyPr/>
          <a:lstStyle/>
          <a:p>
            <a:pPr eaLnBrk="1" hangingPunct="1"/>
            <a:r>
              <a:rPr lang="en-US" altLang="en-US" b="0" dirty="0" smtClean="0">
                <a:solidFill>
                  <a:schemeClr val="bg1"/>
                </a:solidFill>
                <a:latin typeface="+mn-lt"/>
                <a:ea typeface="Arial" charset="0"/>
                <a:cs typeface="Arial" charset="0"/>
              </a:rPr>
              <a:t>Based on Idea of Unit </a:t>
            </a:r>
            <a:r>
              <a:rPr lang="en-US" altLang="en-US" b="0" dirty="0">
                <a:solidFill>
                  <a:schemeClr val="bg1"/>
                </a:solidFill>
                <a:latin typeface="+mn-lt"/>
                <a:ea typeface="Arial" charset="0"/>
                <a:cs typeface="Arial" charset="0"/>
              </a:rPr>
              <a:t>Testing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23305026"/>
              </p:ext>
            </p:extLst>
          </p:nvPr>
        </p:nvGraphicFramePr>
        <p:xfrm>
          <a:off x="457200" y="1781175"/>
          <a:ext cx="8229600" cy="914400"/>
        </p:xfrm>
        <a:graphic>
          <a:graphicData uri="http://schemas.openxmlformats.org/drawingml/2006/table">
            <a:tbl>
              <a:tblPr/>
              <a:tblGrid>
                <a:gridCol w="1371600"/>
                <a:gridCol w="1371600"/>
                <a:gridCol w="1371600"/>
                <a:gridCol w="1371600"/>
                <a:gridCol w="1371600"/>
                <a:gridCol w="1371600"/>
              </a:tblGrid>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Calibri" charset="0"/>
                          <a:ea typeface="ＭＳ Ｐゴシック" charset="-128"/>
                        </a:rPr>
                        <a:t>Test 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charset="0"/>
                          <a:ea typeface="ＭＳ Ｐゴシック" charset="-128"/>
                        </a:rPr>
                        <a:t>Overall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App</a:t>
                      </a: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pic>
        <p:nvPicPr>
          <p:cNvPr id="20563"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1875" y="1781175"/>
            <a:ext cx="368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4"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4113" y="1781175"/>
            <a:ext cx="368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5"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7788" y="1781175"/>
            <a:ext cx="368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9838" y="1781175"/>
            <a:ext cx="3825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78117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8" name="TextBox 11"/>
          <p:cNvSpPr txBox="1">
            <a:spLocks noChangeArrowheads="1"/>
          </p:cNvSpPr>
          <p:nvPr/>
        </p:nvSpPr>
        <p:spPr bwMode="auto">
          <a:xfrm>
            <a:off x="1897063" y="1781175"/>
            <a:ext cx="5408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endParaRPr lang="en-US" altLang="en-US" sz="1800"/>
          </a:p>
        </p:txBody>
      </p:sp>
    </p:spTree>
    <p:extLst>
      <p:ext uri="{BB962C8B-B14F-4D97-AF65-F5344CB8AC3E}">
        <p14:creationId xmlns:p14="http://schemas.microsoft.com/office/powerpoint/2010/main" val="1155825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p:cNvGraphicFramePr>
            <a:graphicFrameLocks noGrp="1"/>
          </p:cNvGraphicFramePr>
          <p:nvPr>
            <p:extLst>
              <p:ext uri="{D42A27DB-BD31-4B8C-83A1-F6EECF244321}">
                <p14:modId xmlns:p14="http://schemas.microsoft.com/office/powerpoint/2010/main" val="1812149180"/>
              </p:ext>
            </p:extLst>
          </p:nvPr>
        </p:nvGraphicFramePr>
        <p:xfrm>
          <a:off x="457200" y="1792394"/>
          <a:ext cx="8229600" cy="3200400"/>
        </p:xfrm>
        <a:graphic>
          <a:graphicData uri="http://schemas.openxmlformats.org/drawingml/2006/table">
            <a:tbl>
              <a:tblPr/>
              <a:tblGrid>
                <a:gridCol w="1371600"/>
                <a:gridCol w="1371600"/>
                <a:gridCol w="1371600"/>
                <a:gridCol w="1371600"/>
                <a:gridCol w="1371600"/>
                <a:gridCol w="1371600"/>
              </a:tblGrid>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FFFFFF"/>
                        </a:solidFill>
                        <a:effectLst/>
                        <a:latin typeface="Calibri" charset="0"/>
                        <a:ea typeface="ＭＳ Ｐゴシック"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charset="0"/>
                          <a:ea typeface="ＭＳ Ｐゴシック" charset="-128"/>
                        </a:rPr>
                        <a:t>Test 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Calibri" charset="0"/>
                          <a:ea typeface="ＭＳ Ｐゴシック" charset="-128"/>
                        </a:rPr>
                        <a:t>Test 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Calibri" charset="0"/>
                          <a:ea typeface="ＭＳ Ｐゴシック" charset="-128"/>
                        </a:rPr>
                        <a:t>Overall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Model 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2.0</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0.6</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Model 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0.7</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1.0</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0.5</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Model 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-0.4</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Model 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0.0</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libri" charset="0"/>
                          <a:ea typeface="ＭＳ Ｐゴシック" charset="-128"/>
                        </a:rPr>
                        <a:t>0.1</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charset="0"/>
                          <a:ea typeface="ＭＳ Ｐゴシック" charset="-128"/>
                        </a:rPr>
                        <a:t>Model 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-1.5</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2.9</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-2.4</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-0.2</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1.8</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Calibri" charset="0"/>
                          <a:ea typeface="ＭＳ Ｐゴシック" charset="-128"/>
                        </a:rPr>
                        <a:t>Overall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0.5</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0.9</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charset="0"/>
                          <a:ea typeface="ＭＳ Ｐゴシック" charset="-128"/>
                        </a:rPr>
                        <a:t>1.0</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libri" charset="0"/>
                          <a:ea typeface="ＭＳ Ｐゴシック" charset="-128"/>
                        </a:rPr>
                        <a:t>0.3</a:t>
                      </a: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charset="0"/>
                        <a:defRPr sz="2800">
                          <a:solidFill>
                            <a:schemeClr val="tx1"/>
                          </a:solidFill>
                          <a:latin typeface="Calibri" charset="0"/>
                          <a:ea typeface="ＭＳ Ｐゴシック" charset="-128"/>
                        </a:defRPr>
                      </a:lvl1pPr>
                      <a:lvl2pPr marL="742950" indent="-285750" eaLnBrk="0" hangingPunct="0">
                        <a:spcBef>
                          <a:spcPct val="20000"/>
                        </a:spcBef>
                        <a:buFont typeface="Arial" charset="0"/>
                        <a:defRPr sz="2400">
                          <a:solidFill>
                            <a:schemeClr val="tx1"/>
                          </a:solidFill>
                          <a:latin typeface="Calibri" charset="0"/>
                          <a:ea typeface="ＭＳ Ｐゴシック" charset="-128"/>
                        </a:defRPr>
                      </a:lvl2pPr>
                      <a:lvl3pPr marL="1143000" indent="-228600" eaLnBrk="0" hangingPunct="0">
                        <a:spcBef>
                          <a:spcPct val="20000"/>
                        </a:spcBef>
                        <a:buFont typeface="Arial" charset="0"/>
                        <a:defRPr sz="2000">
                          <a:solidFill>
                            <a:schemeClr val="tx1"/>
                          </a:solidFill>
                          <a:latin typeface="Calibri" charset="0"/>
                          <a:ea typeface="ＭＳ Ｐゴシック" charset="-128"/>
                        </a:defRPr>
                      </a:lvl3pPr>
                      <a:lvl4pPr marL="1600200" indent="-228600" eaLnBrk="0" hangingPunct="0">
                        <a:spcBef>
                          <a:spcPct val="20000"/>
                        </a:spcBef>
                        <a:buFont typeface="Arial" charset="0"/>
                        <a:defRPr>
                          <a:solidFill>
                            <a:schemeClr val="tx1"/>
                          </a:solidFill>
                          <a:latin typeface="Calibri" charset="0"/>
                          <a:ea typeface="ＭＳ Ｐゴシック" charset="-128"/>
                        </a:defRPr>
                      </a:lvl4pPr>
                      <a:lvl5pPr marL="2057400" indent="-228600" eaLnBrk="0" hangingPunct="0">
                        <a:spcBef>
                          <a:spcPct val="20000"/>
                        </a:spcBef>
                        <a:buFont typeface="Arial" charset="0"/>
                        <a:defRPr>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Calibri" charset="0"/>
                        <a:ea typeface="ＭＳ Ｐゴシック" charset="-128"/>
                      </a:endParaRPr>
                    </a:p>
                  </a:txBody>
                  <a:tcPr marL="12700" marR="12700" marT="127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pSp>
        <p:nvGrpSpPr>
          <p:cNvPr id="27" name="Group 26"/>
          <p:cNvGrpSpPr>
            <a:grpSpLocks/>
          </p:cNvGrpSpPr>
          <p:nvPr/>
        </p:nvGrpSpPr>
        <p:grpSpPr bwMode="auto">
          <a:xfrm>
            <a:off x="5003800" y="5406230"/>
            <a:ext cx="5076825" cy="998538"/>
            <a:chOff x="3406586" y="2197474"/>
            <a:chExt cx="5076439" cy="998817"/>
          </a:xfrm>
        </p:grpSpPr>
        <p:sp>
          <p:nvSpPr>
            <p:cNvPr id="20578" name="TextBox 20"/>
            <p:cNvSpPr txBox="1">
              <a:spLocks noChangeArrowheads="1"/>
            </p:cNvSpPr>
            <p:nvPr/>
          </p:nvSpPr>
          <p:spPr bwMode="auto">
            <a:xfrm>
              <a:off x="3406586" y="2579451"/>
              <a:ext cx="14343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b="1"/>
                <a:t>Model Test =</a:t>
              </a:r>
            </a:p>
          </p:txBody>
        </p:sp>
        <p:pic>
          <p:nvPicPr>
            <p:cNvPr id="20579"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6471" y="2272179"/>
              <a:ext cx="1058144" cy="9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0" name="Rectangle 24"/>
            <p:cNvSpPr>
              <a:spLocks noChangeArrowheads="1"/>
            </p:cNvSpPr>
            <p:nvPr/>
          </p:nvSpPr>
          <p:spPr bwMode="auto">
            <a:xfrm>
              <a:off x="7022356" y="2396128"/>
              <a:ext cx="1460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1800" b="1"/>
                <a:t>Experimental </a:t>
              </a:r>
            </a:p>
            <a:p>
              <a:pPr eaLnBrk="1" hangingPunct="1"/>
              <a:r>
                <a:rPr lang="en-US" altLang="en-US" sz="1800" b="1"/>
                <a:t>Observation</a:t>
              </a:r>
            </a:p>
          </p:txBody>
        </p:sp>
        <p:sp>
          <p:nvSpPr>
            <p:cNvPr id="20581" name="Rectangle 25"/>
            <p:cNvSpPr>
              <a:spLocks noChangeArrowheads="1"/>
            </p:cNvSpPr>
            <p:nvPr/>
          </p:nvSpPr>
          <p:spPr bwMode="auto">
            <a:xfrm>
              <a:off x="4825370" y="2197474"/>
              <a:ext cx="11660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r" eaLnBrk="1" hangingPunct="1"/>
              <a:r>
                <a:rPr lang="en-US" altLang="en-US" sz="1800" b="1"/>
                <a:t>Model </a:t>
              </a:r>
            </a:p>
            <a:p>
              <a:pPr algn="r" eaLnBrk="1" hangingPunct="1"/>
              <a:r>
                <a:rPr lang="en-US" altLang="en-US" sz="1800" b="1"/>
                <a:t>Prediction</a:t>
              </a:r>
              <a:endParaRPr lang="en-US" altLang="en-US" sz="1800"/>
            </a:p>
          </p:txBody>
        </p:sp>
      </p:grpSp>
    </p:spTree>
    <p:extLst>
      <p:ext uri="{BB962C8B-B14F-4D97-AF65-F5344CB8AC3E}">
        <p14:creationId xmlns:p14="http://schemas.microsoft.com/office/powerpoint/2010/main" val="830646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09642" cy="6149009"/>
          </a:xfrm>
        </p:spPr>
      </p:pic>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
        <p:nvSpPr>
          <p:cNvPr id="8" name="Freeform: Shape 11"/>
          <p:cNvSpPr/>
          <p:nvPr/>
        </p:nvSpPr>
        <p:spPr>
          <a:xfrm>
            <a:off x="5667375" y="6018388"/>
            <a:ext cx="3228974"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neuronunit.scidash.org</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RRID:SCR_015634</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18605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5936" y="983958"/>
            <a:ext cx="7550880" cy="4525963"/>
          </a:xfrm>
        </p:spPr>
        <p:txBody>
          <a:bodyPr rtlCol="0">
            <a:noAutofit/>
          </a:bodyPr>
          <a:lstStyle/>
          <a:p>
            <a:pPr lvl="1">
              <a:defRPr/>
            </a:pPr>
            <a:r>
              <a:rPr lang="en-US" b="0" dirty="0" smtClean="0">
                <a:solidFill>
                  <a:schemeClr val="bg1"/>
                </a:solidFill>
                <a:ea typeface="Arial" charset="0"/>
                <a:cs typeface="Arial" charset="0"/>
              </a:rPr>
              <a:t>8 NEURON </a:t>
            </a:r>
            <a:r>
              <a:rPr lang="en-US" b="0" dirty="0">
                <a:solidFill>
                  <a:schemeClr val="bg1"/>
                </a:solidFill>
                <a:ea typeface="Arial" charset="0"/>
                <a:cs typeface="Arial" charset="0"/>
              </a:rPr>
              <a:t>m</a:t>
            </a:r>
            <a:r>
              <a:rPr lang="en-US" b="0" dirty="0" smtClean="0">
                <a:solidFill>
                  <a:schemeClr val="bg1"/>
                </a:solidFill>
                <a:ea typeface="Arial" charset="0"/>
                <a:cs typeface="Arial" charset="0"/>
              </a:rPr>
              <a:t>odels of mitral </a:t>
            </a:r>
            <a:r>
              <a:rPr lang="en-US" b="0" dirty="0">
                <a:solidFill>
                  <a:schemeClr val="bg1"/>
                </a:solidFill>
                <a:ea typeface="Arial" charset="0"/>
                <a:cs typeface="Arial" charset="0"/>
              </a:rPr>
              <a:t>c</a:t>
            </a:r>
            <a:r>
              <a:rPr lang="en-US" b="0" dirty="0" smtClean="0">
                <a:solidFill>
                  <a:schemeClr val="bg1"/>
                </a:solidFill>
                <a:ea typeface="Arial" charset="0"/>
                <a:cs typeface="Arial" charset="0"/>
              </a:rPr>
              <a:t>ells</a:t>
            </a:r>
          </a:p>
          <a:p>
            <a:pPr lvl="1">
              <a:defRPr/>
            </a:pPr>
            <a:r>
              <a:rPr lang="en-US" b="0" dirty="0" smtClean="0">
                <a:solidFill>
                  <a:schemeClr val="bg1"/>
                </a:solidFill>
                <a:ea typeface="Arial" charset="0"/>
                <a:cs typeface="Arial" charset="0"/>
              </a:rPr>
              <a:t>Deterministic, spiking models</a:t>
            </a:r>
          </a:p>
          <a:p>
            <a:pPr lvl="1">
              <a:defRPr/>
            </a:pPr>
            <a:r>
              <a:rPr lang="en-US" b="0" dirty="0" smtClean="0">
                <a:solidFill>
                  <a:schemeClr val="bg1"/>
                </a:solidFill>
                <a:ea typeface="Arial" charset="0"/>
                <a:cs typeface="Arial" charset="0"/>
              </a:rPr>
              <a:t>Single and multi-compartment models</a:t>
            </a:r>
          </a:p>
          <a:p>
            <a:pPr lvl="1">
              <a:defRPr/>
            </a:pPr>
            <a:r>
              <a:rPr lang="en-US" b="0" dirty="0" smtClean="0">
                <a:solidFill>
                  <a:schemeClr val="bg1"/>
                </a:solidFill>
                <a:ea typeface="Arial" charset="0"/>
                <a:cs typeface="Arial" charset="0"/>
              </a:rPr>
              <a:t>Simulation protocols run to reveal membrane and action potential properties</a:t>
            </a:r>
          </a:p>
        </p:txBody>
      </p:sp>
      <p:pic>
        <p:nvPicPr>
          <p:cNvPr id="256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900" y="193237"/>
            <a:ext cx="1604962" cy="7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641" t="11600" r="8926" b="6870"/>
          <a:stretch>
            <a:fillRect/>
          </a:stretch>
        </p:blipFill>
        <p:spPr bwMode="auto">
          <a:xfrm>
            <a:off x="503900" y="4738562"/>
            <a:ext cx="3386242" cy="17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300" t="9247" r="9831" b="7262"/>
          <a:stretch>
            <a:fillRect/>
          </a:stretch>
        </p:blipFill>
        <p:spPr bwMode="auto">
          <a:xfrm>
            <a:off x="5008198" y="4254232"/>
            <a:ext cx="3468618"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355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331"/>
            <a:ext cx="9144000" cy="5894669"/>
          </a:xfrm>
          <a:prstGeom prst="rect">
            <a:avLst/>
          </a:prstGeom>
        </p:spPr>
      </p:pic>
      <p:sp>
        <p:nvSpPr>
          <p:cNvPr id="4" name="Freeform: Shape 11"/>
          <p:cNvSpPr/>
          <p:nvPr/>
        </p:nvSpPr>
        <p:spPr>
          <a:xfrm>
            <a:off x="6457950" y="125393"/>
            <a:ext cx="2552699" cy="70308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http://</a:t>
            </a:r>
            <a:r>
              <a:rPr lang="en-GB" sz="2000" dirty="0" err="1" smtClean="0">
                <a:solidFill>
                  <a:schemeClr val="bg1"/>
                </a:solidFill>
                <a:ea typeface="DejaVu Sans" pitchFamily="2"/>
                <a:cs typeface="DejaVu Sans" pitchFamily="2"/>
              </a:rPr>
              <a:t>neuroelectro.org</a:t>
            </a:r>
            <a:endParaRPr lang="en-GB" sz="2000" dirty="0" smtClean="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RRID:SCR_006274</a:t>
            </a:r>
            <a:endParaRPr lang="en-GB" sz="2000" dirty="0">
              <a:solidFill>
                <a:schemeClr val="bg1"/>
              </a:solidFill>
              <a:ea typeface="DejaVu Sans" pitchFamily="2"/>
              <a:cs typeface="DejaVu Sans" pitchFamily="2"/>
            </a:endParaRPr>
          </a:p>
        </p:txBody>
      </p:sp>
    </p:spTree>
    <p:extLst>
      <p:ext uri="{BB962C8B-B14F-4D97-AF65-F5344CB8AC3E}">
        <p14:creationId xmlns:p14="http://schemas.microsoft.com/office/powerpoint/2010/main" val="12206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57300"/>
            <a:ext cx="9144000"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2"/>
          <p:cNvSpPr>
            <a:spLocks noGrp="1"/>
          </p:cNvSpPr>
          <p:nvPr>
            <p:ph type="title"/>
          </p:nvPr>
        </p:nvSpPr>
        <p:spPr/>
        <p:txBody>
          <a:bodyPr/>
          <a:lstStyle/>
          <a:p>
            <a:pPr eaLnBrk="1" hangingPunct="1"/>
            <a:r>
              <a:rPr lang="en-US" altLang="en-US" b="0" dirty="0">
                <a:solidFill>
                  <a:schemeClr val="bg1"/>
                </a:solidFill>
                <a:ea typeface="ＭＳ Ｐゴシック" charset="-128"/>
              </a:rPr>
              <a:t>Overall Model Deviations</a:t>
            </a:r>
          </a:p>
        </p:txBody>
      </p:sp>
      <p:sp>
        <p:nvSpPr>
          <p:cNvPr id="31747" name="TextBox 3"/>
          <p:cNvSpPr txBox="1">
            <a:spLocks noChangeArrowheads="1"/>
          </p:cNvSpPr>
          <p:nvPr/>
        </p:nvSpPr>
        <p:spPr bwMode="auto">
          <a:xfrm>
            <a:off x="6424613" y="1447800"/>
            <a:ext cx="2451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r" eaLnBrk="1" hangingPunct="1"/>
            <a:r>
              <a:rPr lang="en-US" altLang="en-US" sz="1800"/>
              <a:t>Expected &gt;2 SD: 2.4</a:t>
            </a:r>
          </a:p>
          <a:p>
            <a:pPr algn="r" eaLnBrk="1" hangingPunct="1"/>
            <a:r>
              <a:rPr lang="en-US" altLang="en-US" sz="1800"/>
              <a:t>Actual: 12</a:t>
            </a:r>
          </a:p>
          <a:p>
            <a:pPr algn="r" eaLnBrk="1" hangingPunct="1"/>
            <a:r>
              <a:rPr lang="en-US" altLang="en-US" sz="1800"/>
              <a:t>p &lt; 0.001 **</a:t>
            </a:r>
          </a:p>
        </p:txBody>
      </p:sp>
    </p:spTree>
    <p:extLst>
      <p:ext uri="{BB962C8B-B14F-4D97-AF65-F5344CB8AC3E}">
        <p14:creationId xmlns:p14="http://schemas.microsoft.com/office/powerpoint/2010/main" val="19209103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6" y="460131"/>
            <a:ext cx="4222750" cy="828675"/>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628" y="2210355"/>
            <a:ext cx="8840372" cy="3171113"/>
          </a:xfrm>
        </p:spPr>
      </p:pic>
    </p:spTree>
    <p:extLst>
      <p:ext uri="{BB962C8B-B14F-4D97-AF65-F5344CB8AC3E}">
        <p14:creationId xmlns:p14="http://schemas.microsoft.com/office/powerpoint/2010/main" val="54868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11376" y="1612900"/>
            <a:ext cx="3924300" cy="461665"/>
          </a:xfrm>
          <a:prstGeom prst="rect">
            <a:avLst/>
          </a:prstGeom>
          <a:noFill/>
        </p:spPr>
        <p:txBody>
          <a:bodyPr wrap="square" rtlCol="0">
            <a:spAutoFit/>
          </a:bodyPr>
          <a:lstStyle/>
          <a:p>
            <a:r>
              <a:rPr lang="en-US" sz="2400" dirty="0" smtClean="0">
                <a:solidFill>
                  <a:schemeClr val="tx1">
                    <a:lumMod val="85000"/>
                    <a:lumOff val="15000"/>
                  </a:schemeClr>
                </a:solidFill>
                <a:latin typeface="Arial"/>
                <a:cs typeface="Arial"/>
              </a:rPr>
              <a:t>NeuroML Editorial Board</a:t>
            </a:r>
            <a:endParaRPr lang="en-US" sz="2400" dirty="0">
              <a:solidFill>
                <a:schemeClr val="tx1">
                  <a:lumMod val="85000"/>
                  <a:lumOff val="15000"/>
                </a:schemeClr>
              </a:solidFill>
              <a:latin typeface="Arial"/>
              <a:cs typeface="Arial"/>
            </a:endParaRPr>
          </a:p>
        </p:txBody>
      </p:sp>
      <p:sp>
        <p:nvSpPr>
          <p:cNvPr id="15" name="TextBox 14"/>
          <p:cNvSpPr txBox="1"/>
          <p:nvPr/>
        </p:nvSpPr>
        <p:spPr>
          <a:xfrm>
            <a:off x="492125" y="3704278"/>
            <a:ext cx="8337550" cy="2308324"/>
          </a:xfrm>
          <a:prstGeom prst="rect">
            <a:avLst/>
          </a:prstGeom>
          <a:noFill/>
        </p:spPr>
        <p:txBody>
          <a:bodyPr wrap="square" rtlCol="0">
            <a:spAutoFit/>
          </a:bodyPr>
          <a:lstStyle/>
          <a:p>
            <a:endParaRPr lang="en-US" dirty="0">
              <a:solidFill>
                <a:srgbClr val="262626"/>
              </a:solidFill>
              <a:latin typeface="Arial"/>
              <a:cs typeface="Arial"/>
            </a:endParaRPr>
          </a:p>
          <a:p>
            <a:r>
              <a:rPr lang="en-US" b="1" dirty="0" smtClean="0">
                <a:solidFill>
                  <a:srgbClr val="000000"/>
                </a:solidFill>
                <a:latin typeface="Arial"/>
                <a:cs typeface="Arial"/>
              </a:rPr>
              <a:t>NeuroML:</a:t>
            </a:r>
            <a:r>
              <a:rPr lang="en-US" dirty="0" smtClean="0">
                <a:solidFill>
                  <a:srgbClr val="000000"/>
                </a:solidFill>
                <a:latin typeface="Arial"/>
                <a:cs typeface="Arial"/>
              </a:rPr>
              <a:t> Angus Silver, Padraig Gleeson, and over </a:t>
            </a:r>
            <a:r>
              <a:rPr lang="en-US" dirty="0" smtClean="0">
                <a:solidFill>
                  <a:srgbClr val="000000"/>
                </a:solidFill>
                <a:latin typeface="Arial"/>
                <a:cs typeface="Arial"/>
              </a:rPr>
              <a:t>60 contributors</a:t>
            </a:r>
            <a:endParaRPr lang="en-US" dirty="0">
              <a:solidFill>
                <a:srgbClr val="000000"/>
              </a:solidFill>
              <a:latin typeface="Arial"/>
              <a:cs typeface="Arial"/>
            </a:endParaRPr>
          </a:p>
          <a:p>
            <a:r>
              <a:rPr lang="en-US" b="1" dirty="0" smtClean="0">
                <a:solidFill>
                  <a:srgbClr val="000000"/>
                </a:solidFill>
                <a:latin typeface="Arial"/>
                <a:cs typeface="Arial"/>
              </a:rPr>
              <a:t>NeuroML </a:t>
            </a:r>
            <a:r>
              <a:rPr lang="en-US" b="1" dirty="0" smtClean="0">
                <a:solidFill>
                  <a:srgbClr val="000000"/>
                </a:solidFill>
                <a:latin typeface="Arial"/>
                <a:cs typeface="Arial"/>
              </a:rPr>
              <a:t>Editors: </a:t>
            </a:r>
            <a:r>
              <a:rPr lang="en-US" dirty="0" err="1" smtClean="0">
                <a:solidFill>
                  <a:srgbClr val="000000"/>
                </a:solidFill>
                <a:latin typeface="Arial"/>
                <a:cs typeface="Arial"/>
              </a:rPr>
              <a:t>Upi</a:t>
            </a:r>
            <a:r>
              <a:rPr lang="en-US" dirty="0" smtClean="0">
                <a:solidFill>
                  <a:srgbClr val="000000"/>
                </a:solidFill>
                <a:latin typeface="Arial"/>
                <a:cs typeface="Arial"/>
              </a:rPr>
              <a:t> Bhalla, Andrew Davison, Padraig Gleeson, Boris Marin, Robert </a:t>
            </a:r>
            <a:r>
              <a:rPr lang="en-US" dirty="0" smtClean="0">
                <a:solidFill>
                  <a:srgbClr val="000000"/>
                </a:solidFill>
                <a:latin typeface="Arial"/>
                <a:cs typeface="Arial"/>
              </a:rPr>
              <a:t>McDougal</a:t>
            </a:r>
            <a:endParaRPr lang="en-US" dirty="0">
              <a:solidFill>
                <a:srgbClr val="000000"/>
              </a:solidFill>
              <a:latin typeface="Arial"/>
              <a:cs typeface="Arial"/>
            </a:endParaRPr>
          </a:p>
          <a:p>
            <a:r>
              <a:rPr lang="en-US" b="1" dirty="0">
                <a:solidFill>
                  <a:srgbClr val="000000"/>
                </a:solidFill>
                <a:latin typeface="Arial"/>
                <a:cs typeface="Arial"/>
              </a:rPr>
              <a:t>NeuroML </a:t>
            </a:r>
            <a:r>
              <a:rPr lang="en-US" b="1" dirty="0" smtClean="0">
                <a:solidFill>
                  <a:srgbClr val="000000"/>
                </a:solidFill>
                <a:latin typeface="Arial"/>
                <a:cs typeface="Arial"/>
              </a:rPr>
              <a:t>Database: </a:t>
            </a:r>
            <a:r>
              <a:rPr lang="en-US" dirty="0">
                <a:solidFill>
                  <a:srgbClr val="000000"/>
                </a:solidFill>
                <a:latin typeface="Arial"/>
                <a:cs typeface="Arial"/>
              </a:rPr>
              <a:t>Suzanne Dietrich, Justas </a:t>
            </a:r>
            <a:r>
              <a:rPr lang="en-US" dirty="0" smtClean="0">
                <a:solidFill>
                  <a:srgbClr val="000000"/>
                </a:solidFill>
                <a:latin typeface="Arial"/>
                <a:cs typeface="Arial"/>
              </a:rPr>
              <a:t>Birgiolas</a:t>
            </a:r>
            <a:endParaRPr lang="en-US" dirty="0">
              <a:solidFill>
                <a:srgbClr val="000000"/>
              </a:solidFill>
              <a:latin typeface="Arial"/>
              <a:cs typeface="Arial"/>
            </a:endParaRPr>
          </a:p>
          <a:p>
            <a:r>
              <a:rPr lang="en-US" b="1" dirty="0">
                <a:solidFill>
                  <a:srgbClr val="000000"/>
                </a:solidFill>
                <a:latin typeface="Arial"/>
                <a:cs typeface="Arial"/>
              </a:rPr>
              <a:t>Model </a:t>
            </a:r>
            <a:r>
              <a:rPr lang="en-US" b="1" dirty="0" smtClean="0">
                <a:solidFill>
                  <a:srgbClr val="000000"/>
                </a:solidFill>
                <a:latin typeface="Arial"/>
                <a:cs typeface="Arial"/>
              </a:rPr>
              <a:t>Validation: </a:t>
            </a:r>
            <a:r>
              <a:rPr lang="en-US" dirty="0">
                <a:solidFill>
                  <a:srgbClr val="000000"/>
                </a:solidFill>
                <a:latin typeface="Arial"/>
                <a:cs typeface="Arial"/>
              </a:rPr>
              <a:t>Rick Gerkin, Justas Birgiolas, Russell Jarvis</a:t>
            </a:r>
          </a:p>
          <a:p>
            <a:endParaRPr lang="en-US" dirty="0">
              <a:solidFill>
                <a:srgbClr val="000000"/>
              </a:solidFill>
              <a:latin typeface="Arial"/>
              <a:cs typeface="Arial"/>
            </a:endParaRPr>
          </a:p>
          <a:p>
            <a:endParaRPr lang="en-US" dirty="0">
              <a:solidFill>
                <a:srgbClr val="000000"/>
              </a:solidFill>
              <a:latin typeface="Arial"/>
              <a:cs typeface="Arial"/>
            </a:endParaRPr>
          </a:p>
        </p:txBody>
      </p:sp>
      <p:pic>
        <p:nvPicPr>
          <p:cNvPr id="13" name="Picture 12"/>
          <p:cNvPicPr>
            <a:picLocks noChangeAspect="1"/>
          </p:cNvPicPr>
          <p:nvPr/>
        </p:nvPicPr>
        <p:blipFill>
          <a:blip r:embed="rId3"/>
          <a:stretch>
            <a:fillRect/>
          </a:stretch>
        </p:blipFill>
        <p:spPr>
          <a:xfrm>
            <a:off x="795424" y="5538048"/>
            <a:ext cx="1081961" cy="1081961"/>
          </a:xfrm>
          <a:prstGeom prst="rect">
            <a:avLst/>
          </a:prstGeom>
        </p:spPr>
      </p:pic>
      <p:pic>
        <p:nvPicPr>
          <p:cNvPr id="14" name="Picture 13" descr="NIH_Master_Logo_Vertical_2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415" y="5764310"/>
            <a:ext cx="972740" cy="855699"/>
          </a:xfrm>
          <a:prstGeom prst="rect">
            <a:avLst/>
          </a:prstGeom>
        </p:spPr>
      </p:pic>
      <p:sp>
        <p:nvSpPr>
          <p:cNvPr id="4" name="Rectangle 3"/>
          <p:cNvSpPr/>
          <p:nvPr/>
        </p:nvSpPr>
        <p:spPr>
          <a:xfrm>
            <a:off x="2374900" y="5604346"/>
            <a:ext cx="4572000" cy="707886"/>
          </a:xfrm>
          <a:prstGeom prst="rect">
            <a:avLst/>
          </a:prstGeom>
        </p:spPr>
        <p:txBody>
          <a:bodyPr>
            <a:spAutoFit/>
          </a:bodyPr>
          <a:lstStyle/>
          <a:p>
            <a:pPr algn="ctr"/>
            <a:r>
              <a:rPr lang="en-US" sz="2000" dirty="0">
                <a:solidFill>
                  <a:srgbClr val="262626"/>
                </a:solidFill>
              </a:rPr>
              <a:t>National Science </a:t>
            </a:r>
            <a:r>
              <a:rPr lang="en-US" sz="2000" dirty="0" smtClean="0">
                <a:solidFill>
                  <a:srgbClr val="262626"/>
                </a:solidFill>
              </a:rPr>
              <a:t>Foundation &amp;</a:t>
            </a:r>
            <a:endParaRPr lang="en-US" sz="2000" dirty="0">
              <a:solidFill>
                <a:srgbClr val="262626"/>
              </a:solidFill>
            </a:endParaRPr>
          </a:p>
          <a:p>
            <a:pPr algn="ctr"/>
            <a:r>
              <a:rPr lang="en-US" sz="2000" dirty="0">
                <a:solidFill>
                  <a:srgbClr val="262626"/>
                </a:solidFill>
              </a:rPr>
              <a:t>National Institutes of </a:t>
            </a:r>
            <a:r>
              <a:rPr lang="en-US" sz="2000" dirty="0" smtClean="0">
                <a:solidFill>
                  <a:srgbClr val="262626"/>
                </a:solidFill>
              </a:rPr>
              <a:t>Health </a:t>
            </a:r>
            <a:r>
              <a:rPr lang="en-US" sz="2000" dirty="0">
                <a:solidFill>
                  <a:srgbClr val="262626"/>
                </a:solidFill>
              </a:rPr>
              <a:t>NIMH, NIBIB</a:t>
            </a:r>
            <a:endParaRPr lang="en-US" sz="2400" dirty="0">
              <a:solidFill>
                <a:srgbClr val="262626"/>
              </a:solidFill>
            </a:endParaRPr>
          </a:p>
        </p:txBody>
      </p:sp>
      <p:sp>
        <p:nvSpPr>
          <p:cNvPr id="11" name="Rectangle 10"/>
          <p:cNvSpPr/>
          <p:nvPr/>
        </p:nvSpPr>
        <p:spPr>
          <a:xfrm>
            <a:off x="2374900" y="3404648"/>
            <a:ext cx="4374701" cy="461665"/>
          </a:xfrm>
          <a:prstGeom prst="rect">
            <a:avLst/>
          </a:prstGeom>
        </p:spPr>
        <p:txBody>
          <a:bodyPr wrap="square">
            <a:spAutoFit/>
          </a:bodyPr>
          <a:lstStyle/>
          <a:p>
            <a:pPr algn="ctr"/>
            <a:r>
              <a:rPr lang="en-US" sz="2400" b="1" dirty="0" smtClean="0">
                <a:solidFill>
                  <a:srgbClr val="262626"/>
                </a:solidFill>
                <a:latin typeface="Arial"/>
                <a:cs typeface="Arial"/>
              </a:rPr>
              <a:t>Special Acknowledgements</a:t>
            </a:r>
            <a:endParaRPr lang="en-US" b="1" dirty="0">
              <a:solidFill>
                <a:srgbClr val="262626"/>
              </a:solidFill>
              <a:latin typeface="Arial"/>
              <a:cs typeface="Arial"/>
            </a:endParaRPr>
          </a:p>
        </p:txBody>
      </p:sp>
      <p:sp>
        <p:nvSpPr>
          <p:cNvPr id="2" name="TextBox 1"/>
          <p:cNvSpPr txBox="1"/>
          <p:nvPr/>
        </p:nvSpPr>
        <p:spPr>
          <a:xfrm>
            <a:off x="489081" y="327787"/>
            <a:ext cx="8146337" cy="2677656"/>
          </a:xfrm>
          <a:prstGeom prst="rect">
            <a:avLst/>
          </a:prstGeom>
          <a:noFill/>
        </p:spPr>
        <p:txBody>
          <a:bodyPr wrap="square" rtlCol="0">
            <a:spAutoFit/>
          </a:bodyPr>
          <a:lstStyle/>
          <a:p>
            <a:r>
              <a:rPr lang="en-US" sz="1400" b="1" dirty="0" smtClean="0">
                <a:solidFill>
                  <a:schemeClr val="bg1"/>
                </a:solidFill>
              </a:rPr>
              <a:t>Concept: </a:t>
            </a:r>
            <a:r>
              <a:rPr lang="en-US" sz="1400" dirty="0" smtClean="0">
                <a:solidFill>
                  <a:schemeClr val="bg1"/>
                </a:solidFill>
              </a:rPr>
              <a:t>Nigel Goddard, Mike </a:t>
            </a:r>
            <a:r>
              <a:rPr lang="en-US" sz="1400" dirty="0" err="1" smtClean="0">
                <a:solidFill>
                  <a:schemeClr val="bg1"/>
                </a:solidFill>
              </a:rPr>
              <a:t>Hucka</a:t>
            </a:r>
            <a:r>
              <a:rPr lang="en-US" sz="1400" dirty="0" smtClean="0">
                <a:solidFill>
                  <a:schemeClr val="bg1"/>
                </a:solidFill>
              </a:rPr>
              <a:t>, Fred Howell, Hugo </a:t>
            </a:r>
            <a:r>
              <a:rPr lang="en-US" sz="1400" dirty="0" err="1" smtClean="0">
                <a:solidFill>
                  <a:schemeClr val="bg1"/>
                </a:solidFill>
              </a:rPr>
              <a:t>Cornelis</a:t>
            </a:r>
            <a:r>
              <a:rPr lang="en-US" sz="1400" dirty="0" smtClean="0">
                <a:solidFill>
                  <a:schemeClr val="bg1"/>
                </a:solidFill>
              </a:rPr>
              <a:t>, </a:t>
            </a:r>
            <a:r>
              <a:rPr lang="en-US" sz="1400" dirty="0" err="1" smtClean="0">
                <a:solidFill>
                  <a:schemeClr val="bg1"/>
                </a:solidFill>
              </a:rPr>
              <a:t>Kavita</a:t>
            </a:r>
            <a:r>
              <a:rPr lang="en-US" sz="1400" dirty="0" smtClean="0">
                <a:solidFill>
                  <a:schemeClr val="bg1"/>
                </a:solidFill>
              </a:rPr>
              <a:t> Shankar, Dave </a:t>
            </a:r>
            <a:r>
              <a:rPr lang="en-US" sz="1400" dirty="0" err="1" smtClean="0">
                <a:solidFill>
                  <a:schemeClr val="bg1"/>
                </a:solidFill>
              </a:rPr>
              <a:t>Beeman</a:t>
            </a:r>
            <a:endParaRPr lang="en-US" sz="1400" dirty="0" smtClean="0">
              <a:solidFill>
                <a:schemeClr val="bg1"/>
              </a:solidFill>
            </a:endParaRPr>
          </a:p>
          <a:p>
            <a:r>
              <a:rPr lang="en-US" sz="1400" b="1" dirty="0" smtClean="0">
                <a:solidFill>
                  <a:schemeClr val="bg1"/>
                </a:solidFill>
              </a:rPr>
              <a:t>Early Implementation: </a:t>
            </a:r>
            <a:r>
              <a:rPr lang="en-US" sz="1400" dirty="0" smtClean="0">
                <a:solidFill>
                  <a:schemeClr val="bg1"/>
                </a:solidFill>
              </a:rPr>
              <a:t>Fred Howell, Robert Cannon</a:t>
            </a:r>
          </a:p>
          <a:p>
            <a:r>
              <a:rPr lang="en-US" sz="1400" b="1" dirty="0" smtClean="0">
                <a:solidFill>
                  <a:schemeClr val="bg1"/>
                </a:solidFill>
              </a:rPr>
              <a:t>Current Form: </a:t>
            </a:r>
            <a:r>
              <a:rPr lang="en-US" sz="1400" dirty="0" smtClean="0">
                <a:solidFill>
                  <a:schemeClr val="bg1"/>
                </a:solidFill>
              </a:rPr>
              <a:t>Padraig Gleeson, Sharon Crook, Angus Silver, Fred Howell, Robert Cannon, </a:t>
            </a:r>
            <a:r>
              <a:rPr lang="en-US" sz="1400" dirty="0" err="1" smtClean="0">
                <a:solidFill>
                  <a:schemeClr val="bg1"/>
                </a:solidFill>
              </a:rPr>
              <a:t>Weihong</a:t>
            </a:r>
            <a:r>
              <a:rPr lang="en-US" sz="1400" dirty="0" smtClean="0">
                <a:solidFill>
                  <a:schemeClr val="bg1"/>
                </a:solidFill>
              </a:rPr>
              <a:t> Qi, Joseph </a:t>
            </a:r>
            <a:r>
              <a:rPr lang="en-US" sz="1400" dirty="0" err="1" smtClean="0">
                <a:solidFill>
                  <a:schemeClr val="bg1"/>
                </a:solidFill>
              </a:rPr>
              <a:t>Svitak</a:t>
            </a:r>
            <a:r>
              <a:rPr lang="en-US" sz="1400" dirty="0" smtClean="0">
                <a:solidFill>
                  <a:schemeClr val="bg1"/>
                </a:solidFill>
              </a:rPr>
              <a:t>, Boris Marin, Eugenio </a:t>
            </a:r>
            <a:r>
              <a:rPr lang="en-US" sz="1400" dirty="0" err="1" smtClean="0">
                <a:solidFill>
                  <a:schemeClr val="bg1"/>
                </a:solidFill>
              </a:rPr>
              <a:t>Piasini</a:t>
            </a:r>
            <a:r>
              <a:rPr lang="en-US" sz="1400" dirty="0" smtClean="0">
                <a:solidFill>
                  <a:schemeClr val="bg1"/>
                </a:solidFill>
              </a:rPr>
              <a:t>, </a:t>
            </a:r>
            <a:r>
              <a:rPr lang="en-US" sz="1400" dirty="0" err="1" smtClean="0">
                <a:solidFill>
                  <a:schemeClr val="bg1"/>
                </a:solidFill>
              </a:rPr>
              <a:t>Gautham</a:t>
            </a:r>
            <a:r>
              <a:rPr lang="en-US" sz="1400" dirty="0" smtClean="0">
                <a:solidFill>
                  <a:schemeClr val="bg1"/>
                </a:solidFill>
              </a:rPr>
              <a:t> </a:t>
            </a:r>
            <a:r>
              <a:rPr lang="en-US" sz="1400" dirty="0" err="1" smtClean="0">
                <a:solidFill>
                  <a:schemeClr val="bg1"/>
                </a:solidFill>
              </a:rPr>
              <a:t>Ganapathy</a:t>
            </a:r>
            <a:r>
              <a:rPr lang="en-US" sz="1400" dirty="0" smtClean="0">
                <a:solidFill>
                  <a:schemeClr val="bg1"/>
                </a:solidFill>
              </a:rPr>
              <a:t>, Michael Hines, Guy Billings, Matteo </a:t>
            </a:r>
            <a:r>
              <a:rPr lang="en-US" sz="1400" dirty="0" err="1" smtClean="0">
                <a:solidFill>
                  <a:schemeClr val="bg1"/>
                </a:solidFill>
              </a:rPr>
              <a:t>Farinella</a:t>
            </a:r>
            <a:r>
              <a:rPr lang="en-US" sz="1400" dirty="0" smtClean="0">
                <a:solidFill>
                  <a:schemeClr val="bg1"/>
                </a:solidFill>
              </a:rPr>
              <a:t>, Tom Morse, Andrew Davison, </a:t>
            </a:r>
            <a:r>
              <a:rPr lang="en-US" sz="1400" dirty="0" err="1" smtClean="0">
                <a:solidFill>
                  <a:schemeClr val="bg1"/>
                </a:solidFill>
              </a:rPr>
              <a:t>Subhasis</a:t>
            </a:r>
            <a:r>
              <a:rPr lang="en-US" sz="1400" dirty="0" smtClean="0">
                <a:solidFill>
                  <a:schemeClr val="bg1"/>
                </a:solidFill>
              </a:rPr>
              <a:t> Ray, </a:t>
            </a:r>
            <a:r>
              <a:rPr lang="en-US" sz="1400" dirty="0" err="1" smtClean="0">
                <a:solidFill>
                  <a:schemeClr val="bg1"/>
                </a:solidFill>
              </a:rPr>
              <a:t>Upi</a:t>
            </a:r>
            <a:r>
              <a:rPr lang="en-US" sz="1400" dirty="0" smtClean="0">
                <a:solidFill>
                  <a:schemeClr val="bg1"/>
                </a:solidFill>
              </a:rPr>
              <a:t> </a:t>
            </a:r>
            <a:r>
              <a:rPr lang="en-US" sz="1400" dirty="0" err="1" smtClean="0">
                <a:solidFill>
                  <a:schemeClr val="bg1"/>
                </a:solidFill>
              </a:rPr>
              <a:t>Bhalla</a:t>
            </a:r>
            <a:r>
              <a:rPr lang="en-US" sz="1400" dirty="0" smtClean="0">
                <a:solidFill>
                  <a:schemeClr val="bg1"/>
                </a:solidFill>
              </a:rPr>
              <a:t>, Simon Barnes, </a:t>
            </a:r>
            <a:r>
              <a:rPr lang="en-US" sz="1400" dirty="0" err="1" smtClean="0">
                <a:solidFill>
                  <a:schemeClr val="bg1"/>
                </a:solidFill>
              </a:rPr>
              <a:t>Yoana</a:t>
            </a:r>
            <a:r>
              <a:rPr lang="en-US" sz="1400" dirty="0" smtClean="0">
                <a:solidFill>
                  <a:schemeClr val="bg1"/>
                </a:solidFill>
              </a:rPr>
              <a:t> </a:t>
            </a:r>
            <a:r>
              <a:rPr lang="en-US" sz="1400" dirty="0" err="1" smtClean="0">
                <a:solidFill>
                  <a:schemeClr val="bg1"/>
                </a:solidFill>
              </a:rPr>
              <a:t>Dimitrova</a:t>
            </a:r>
            <a:r>
              <a:rPr lang="en-US" sz="1400" dirty="0" smtClean="0">
                <a:solidFill>
                  <a:schemeClr val="bg1"/>
                </a:solidFill>
              </a:rPr>
              <a:t>, Laszlo </a:t>
            </a:r>
            <a:r>
              <a:rPr lang="en-US" sz="1400" dirty="0" err="1" smtClean="0">
                <a:solidFill>
                  <a:schemeClr val="bg1"/>
                </a:solidFill>
              </a:rPr>
              <a:t>Laborszky</a:t>
            </a:r>
            <a:r>
              <a:rPr lang="en-US" sz="1400" dirty="0" smtClean="0">
                <a:solidFill>
                  <a:schemeClr val="bg1"/>
                </a:solidFill>
              </a:rPr>
              <a:t>, Zoltan </a:t>
            </a:r>
            <a:r>
              <a:rPr lang="en-US" sz="1400" dirty="0" err="1" smtClean="0">
                <a:solidFill>
                  <a:schemeClr val="bg1"/>
                </a:solidFill>
              </a:rPr>
              <a:t>Nadasdy</a:t>
            </a:r>
            <a:r>
              <a:rPr lang="en-US" sz="1400" dirty="0" smtClean="0">
                <a:solidFill>
                  <a:schemeClr val="bg1"/>
                </a:solidFill>
              </a:rPr>
              <a:t>, Sushil </a:t>
            </a:r>
            <a:r>
              <a:rPr lang="en-US" sz="1400" dirty="0" err="1" smtClean="0">
                <a:solidFill>
                  <a:schemeClr val="bg1"/>
                </a:solidFill>
              </a:rPr>
              <a:t>Kambampati</a:t>
            </a:r>
            <a:r>
              <a:rPr lang="en-US" sz="1400" dirty="0" smtClean="0">
                <a:solidFill>
                  <a:schemeClr val="bg1"/>
                </a:solidFill>
              </a:rPr>
              <a:t>, Nicola McDonnell, Volker </a:t>
            </a:r>
            <a:r>
              <a:rPr lang="en-US" sz="1400" dirty="0" err="1" smtClean="0">
                <a:solidFill>
                  <a:schemeClr val="bg1"/>
                </a:solidFill>
              </a:rPr>
              <a:t>Steuber</a:t>
            </a:r>
            <a:r>
              <a:rPr lang="en-US" sz="1400" dirty="0" smtClean="0">
                <a:solidFill>
                  <a:schemeClr val="bg1"/>
                </a:solidFill>
              </a:rPr>
              <a:t>, Dave </a:t>
            </a:r>
            <a:r>
              <a:rPr lang="en-US" sz="1400" dirty="0" err="1" smtClean="0">
                <a:solidFill>
                  <a:schemeClr val="bg1"/>
                </a:solidFill>
              </a:rPr>
              <a:t>Beeman</a:t>
            </a:r>
            <a:r>
              <a:rPr lang="en-US" sz="1400" dirty="0" smtClean="0">
                <a:solidFill>
                  <a:schemeClr val="bg1"/>
                </a:solidFill>
              </a:rPr>
              <a:t>, Mike </a:t>
            </a:r>
            <a:r>
              <a:rPr lang="en-US" sz="1400" dirty="0" err="1" smtClean="0">
                <a:solidFill>
                  <a:schemeClr val="bg1"/>
                </a:solidFill>
              </a:rPr>
              <a:t>Hucka</a:t>
            </a:r>
            <a:r>
              <a:rPr lang="en-US" sz="1400" dirty="0" smtClean="0">
                <a:solidFill>
                  <a:schemeClr val="bg1"/>
                </a:solidFill>
              </a:rPr>
              <a:t>, Hugo </a:t>
            </a:r>
            <a:r>
              <a:rPr lang="en-US" sz="1400" dirty="0" err="1" smtClean="0">
                <a:solidFill>
                  <a:schemeClr val="bg1"/>
                </a:solidFill>
              </a:rPr>
              <a:t>Cornelis</a:t>
            </a:r>
            <a:r>
              <a:rPr lang="en-US" sz="1400" dirty="0" smtClean="0">
                <a:solidFill>
                  <a:schemeClr val="bg1"/>
                </a:solidFill>
              </a:rPr>
              <a:t>, Lyle Graham, Giorgio Ascoli, Sandra Berger, </a:t>
            </a:r>
            <a:r>
              <a:rPr lang="en-US" sz="1400" dirty="0" err="1" smtClean="0">
                <a:solidFill>
                  <a:schemeClr val="bg1"/>
                </a:solidFill>
              </a:rPr>
              <a:t>Avrama</a:t>
            </a:r>
            <a:r>
              <a:rPr lang="en-US" sz="1400" dirty="0" smtClean="0">
                <a:solidFill>
                  <a:schemeClr val="bg1"/>
                </a:solidFill>
              </a:rPr>
              <a:t> Blackwell, Sean Hill, Nicolas Le </a:t>
            </a:r>
            <a:r>
              <a:rPr lang="en-US" sz="1400" dirty="0" err="1" smtClean="0">
                <a:solidFill>
                  <a:schemeClr val="bg1"/>
                </a:solidFill>
              </a:rPr>
              <a:t>Novere</a:t>
            </a:r>
            <a:r>
              <a:rPr lang="en-US" sz="1400" dirty="0" smtClean="0">
                <a:solidFill>
                  <a:schemeClr val="bg1"/>
                </a:solidFill>
              </a:rPr>
              <a:t>, Nathan </a:t>
            </a:r>
            <a:r>
              <a:rPr lang="en-US" sz="1400" dirty="0" err="1" smtClean="0">
                <a:solidFill>
                  <a:schemeClr val="bg1"/>
                </a:solidFill>
              </a:rPr>
              <a:t>Lepora</a:t>
            </a:r>
            <a:r>
              <a:rPr lang="en-US" sz="1400" dirty="0" smtClean="0">
                <a:solidFill>
                  <a:schemeClr val="bg1"/>
                </a:solidFill>
              </a:rPr>
              <a:t>, Michele </a:t>
            </a:r>
            <a:r>
              <a:rPr lang="en-US" sz="1400" dirty="0" err="1" smtClean="0">
                <a:solidFill>
                  <a:schemeClr val="bg1"/>
                </a:solidFill>
              </a:rPr>
              <a:t>Mattioni</a:t>
            </a:r>
            <a:r>
              <a:rPr lang="en-US" sz="1400" dirty="0" smtClean="0">
                <a:solidFill>
                  <a:schemeClr val="bg1"/>
                </a:solidFill>
              </a:rPr>
              <a:t>, Henrik Linden, Arnd Roth, Koen </a:t>
            </a:r>
            <a:r>
              <a:rPr lang="en-US" sz="1400" dirty="0" err="1" smtClean="0">
                <a:solidFill>
                  <a:schemeClr val="bg1"/>
                </a:solidFill>
              </a:rPr>
              <a:t>Vervaeke</a:t>
            </a:r>
            <a:r>
              <a:rPr lang="en-US" sz="1400" dirty="0" smtClean="0">
                <a:solidFill>
                  <a:schemeClr val="bg1"/>
                </a:solidFill>
              </a:rPr>
              <a:t>, Murat Alp, Ted </a:t>
            </a:r>
            <a:r>
              <a:rPr lang="en-US" sz="1400" dirty="0" err="1" smtClean="0">
                <a:solidFill>
                  <a:schemeClr val="bg1"/>
                </a:solidFill>
              </a:rPr>
              <a:t>Carnevale</a:t>
            </a:r>
            <a:r>
              <a:rPr lang="en-US" sz="1400" dirty="0" smtClean="0">
                <a:solidFill>
                  <a:schemeClr val="bg1"/>
                </a:solidFill>
              </a:rPr>
              <a:t>, Suzanne Dietrich, Joe Graham, Marco Herrera-Valdez, Stephen Larson, Michele </a:t>
            </a:r>
            <a:r>
              <a:rPr lang="en-US" sz="1400" dirty="0" err="1" smtClean="0">
                <a:solidFill>
                  <a:schemeClr val="bg1"/>
                </a:solidFill>
              </a:rPr>
              <a:t>Mattioni</a:t>
            </a:r>
            <a:r>
              <a:rPr lang="en-US" sz="1400" dirty="0" smtClean="0">
                <a:solidFill>
                  <a:schemeClr val="bg1"/>
                </a:solidFill>
              </a:rPr>
              <a:t>, Alfredo Rodriguez, Dieter Jaeger, </a:t>
            </a:r>
            <a:r>
              <a:rPr lang="en-US" sz="1400" dirty="0" err="1" smtClean="0">
                <a:solidFill>
                  <a:schemeClr val="bg1"/>
                </a:solidFill>
              </a:rPr>
              <a:t>Cengiz</a:t>
            </a:r>
            <a:r>
              <a:rPr lang="en-US" sz="1400" dirty="0" smtClean="0">
                <a:solidFill>
                  <a:schemeClr val="bg1"/>
                </a:solidFill>
              </a:rPr>
              <a:t> </a:t>
            </a:r>
            <a:r>
              <a:rPr lang="en-US" sz="1400" dirty="0" err="1" smtClean="0">
                <a:solidFill>
                  <a:schemeClr val="bg1"/>
                </a:solidFill>
              </a:rPr>
              <a:t>Gunay</a:t>
            </a:r>
            <a:r>
              <a:rPr lang="en-US" sz="1400" dirty="0" smtClean="0">
                <a:solidFill>
                  <a:schemeClr val="bg1"/>
                </a:solidFill>
              </a:rPr>
              <a:t>, Sergio </a:t>
            </a:r>
            <a:r>
              <a:rPr lang="en-US" sz="1400" dirty="0" err="1" smtClean="0">
                <a:solidFill>
                  <a:schemeClr val="bg1"/>
                </a:solidFill>
              </a:rPr>
              <a:t>Solinas</a:t>
            </a:r>
            <a:r>
              <a:rPr lang="en-US" sz="1400" dirty="0" smtClean="0">
                <a:solidFill>
                  <a:schemeClr val="bg1"/>
                </a:solidFill>
              </a:rPr>
              <a:t>, Roger </a:t>
            </a:r>
            <a:r>
              <a:rPr lang="en-US" sz="1400" dirty="0" err="1" smtClean="0">
                <a:solidFill>
                  <a:schemeClr val="bg1"/>
                </a:solidFill>
              </a:rPr>
              <a:t>Traub</a:t>
            </a:r>
            <a:r>
              <a:rPr lang="en-US" sz="1400" dirty="0" smtClean="0">
                <a:solidFill>
                  <a:schemeClr val="bg1"/>
                </a:solidFill>
              </a:rPr>
              <a:t>, Andrew Brown, Dave Lester, Paul Richmond, Matteo </a:t>
            </a:r>
            <a:r>
              <a:rPr lang="en-US" sz="1400" dirty="0" err="1" smtClean="0">
                <a:solidFill>
                  <a:schemeClr val="bg1"/>
                </a:solidFill>
              </a:rPr>
              <a:t>Cantarelli</a:t>
            </a:r>
            <a:r>
              <a:rPr lang="en-US" sz="1400" dirty="0" smtClean="0">
                <a:solidFill>
                  <a:schemeClr val="bg1"/>
                </a:solidFill>
              </a:rPr>
              <a:t>, Giovanni </a:t>
            </a:r>
            <a:r>
              <a:rPr lang="en-US" sz="1400" dirty="0" err="1" smtClean="0">
                <a:solidFill>
                  <a:schemeClr val="bg1"/>
                </a:solidFill>
              </a:rPr>
              <a:t>Idili</a:t>
            </a:r>
            <a:r>
              <a:rPr lang="en-US" sz="1400" dirty="0" smtClean="0">
                <a:solidFill>
                  <a:schemeClr val="bg1"/>
                </a:solidFill>
              </a:rPr>
              <a:t>, </a:t>
            </a:r>
            <a:r>
              <a:rPr lang="en-US" sz="1400" dirty="0" err="1" smtClean="0">
                <a:solidFill>
                  <a:schemeClr val="bg1"/>
                </a:solidFill>
              </a:rPr>
              <a:t>Sathyaa</a:t>
            </a:r>
            <a:r>
              <a:rPr lang="en-US" sz="1400" dirty="0" smtClean="0">
                <a:solidFill>
                  <a:schemeClr val="bg1"/>
                </a:solidFill>
              </a:rPr>
              <a:t> </a:t>
            </a:r>
            <a:r>
              <a:rPr lang="en-US" sz="1400" dirty="0" err="1" smtClean="0">
                <a:solidFill>
                  <a:schemeClr val="bg1"/>
                </a:solidFill>
              </a:rPr>
              <a:t>Subramaniyam</a:t>
            </a:r>
            <a:r>
              <a:rPr lang="en-US" sz="1400" dirty="0" smtClean="0">
                <a:solidFill>
                  <a:schemeClr val="bg1"/>
                </a:solidFill>
              </a:rPr>
              <a:t>, Mike Hull, Richard </a:t>
            </a:r>
            <a:r>
              <a:rPr lang="en-US" sz="1400" dirty="0" err="1" smtClean="0">
                <a:solidFill>
                  <a:schemeClr val="bg1"/>
                </a:solidFill>
              </a:rPr>
              <a:t>Tomsett</a:t>
            </a:r>
            <a:r>
              <a:rPr lang="en-US" sz="1400" dirty="0" smtClean="0">
                <a:solidFill>
                  <a:schemeClr val="bg1"/>
                </a:solidFill>
              </a:rPr>
              <a:t>, James </a:t>
            </a:r>
            <a:r>
              <a:rPr lang="en-US" sz="1400" dirty="0" err="1" smtClean="0">
                <a:solidFill>
                  <a:schemeClr val="bg1"/>
                </a:solidFill>
              </a:rPr>
              <a:t>Kozloski</a:t>
            </a:r>
            <a:r>
              <a:rPr lang="en-US" sz="1400" dirty="0" smtClean="0">
                <a:solidFill>
                  <a:schemeClr val="bg1"/>
                </a:solidFill>
              </a:rPr>
              <a:t>, </a:t>
            </a:r>
            <a:r>
              <a:rPr lang="en-US" sz="1400" dirty="0" err="1" smtClean="0">
                <a:solidFill>
                  <a:schemeClr val="bg1"/>
                </a:solidFill>
              </a:rPr>
              <a:t>Eilif</a:t>
            </a:r>
            <a:r>
              <a:rPr lang="en-US" sz="1400" dirty="0" smtClean="0">
                <a:solidFill>
                  <a:schemeClr val="bg1"/>
                </a:solidFill>
              </a:rPr>
              <a:t> Muller, Sarah Keating, Nicolas Rodriguez, Maria </a:t>
            </a:r>
            <a:r>
              <a:rPr lang="en-US" sz="1400" dirty="0" err="1" smtClean="0">
                <a:solidFill>
                  <a:schemeClr val="bg1"/>
                </a:solidFill>
              </a:rPr>
              <a:t>Schilstra</a:t>
            </a:r>
            <a:endParaRPr lang="en-US" sz="1400" dirty="0">
              <a:solidFill>
                <a:schemeClr val="bg1"/>
              </a:solidFill>
            </a:endParaRPr>
          </a:p>
        </p:txBody>
      </p:sp>
    </p:spTree>
    <p:extLst>
      <p:ext uri="{BB962C8B-B14F-4D97-AF65-F5344CB8AC3E}">
        <p14:creationId xmlns:p14="http://schemas.microsoft.com/office/powerpoint/2010/main" val="2806189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1"/>
          <p:cNvSpPr txBox="1">
            <a:spLocks noGrp="1"/>
          </p:cNvSpPr>
          <p:nvPr/>
        </p:nvSpPr>
        <p:spPr>
          <a:xfrm>
            <a:off x="3069582" y="7069573"/>
            <a:ext cx="2877242" cy="180583"/>
          </a:xfrm>
          <a:prstGeom prst="rect">
            <a:avLst/>
          </a:prstGeom>
          <a:noFill/>
          <a:ln/>
        </p:spPr>
        <p:txBody>
          <a:bodyPr lIns="0" tIns="0" rIns="0" bIns="0" anchor="t" anchorCtr="0">
            <a:noAutofit/>
          </a:bodyPr>
          <a:lstStyle/>
          <a:p>
            <a:pPr algn="ctr" defTabSz="829452" hangingPunct="0">
              <a:defRPr/>
            </a:pPr>
            <a:r>
              <a:rPr lang="en-GB" sz="1270">
                <a:latin typeface="Times New Roman" pitchFamily="18"/>
                <a:ea typeface="DejaVu Sans" pitchFamily="2"/>
                <a:cs typeface="DejaVu Sans" pitchFamily="2"/>
              </a:rPr>
              <a:t>http://www.opensourcebrain.org</a:t>
            </a:r>
          </a:p>
        </p:txBody>
      </p:sp>
      <p:sp>
        <p:nvSpPr>
          <p:cNvPr id="2" name="Title 1"/>
          <p:cNvSpPr txBox="1">
            <a:spLocks noGrp="1"/>
          </p:cNvSpPr>
          <p:nvPr>
            <p:ph type="title" idx="4294967295"/>
          </p:nvPr>
        </p:nvSpPr>
        <p:spPr>
          <a:xfrm>
            <a:off x="326552" y="62118"/>
            <a:ext cx="8488698" cy="539058"/>
          </a:xfrm>
        </p:spPr>
        <p:txBody>
          <a:bodyPr wrap="square">
            <a:spAutoFit/>
          </a:bodyPr>
          <a:lstStyle/>
          <a:p>
            <a:pPr lvl="0"/>
            <a:r>
              <a:rPr lang="en-GB" sz="2903">
                <a:solidFill>
                  <a:srgbClr val="DC2300"/>
                </a:solidFill>
                <a:latin typeface="FreeSans" pitchFamily="34"/>
              </a:rPr>
              <a:t>NeuroML version 2.0</a:t>
            </a:r>
          </a:p>
        </p:txBody>
      </p:sp>
      <p:sp>
        <p:nvSpPr>
          <p:cNvPr id="3" name="Freeform: Shape 2"/>
          <p:cNvSpPr/>
          <p:nvPr/>
        </p:nvSpPr>
        <p:spPr>
          <a:xfrm>
            <a:off x="1" y="6031107"/>
            <a:ext cx="9144086" cy="82813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38" tIns="42452" rIns="81638" bIns="42452" anchor="ctr" anchorCtr="0" compatLnSpc="1">
            <a:noAutofit/>
          </a:bodyPr>
          <a:lstStyle/>
          <a:p>
            <a:pP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endParaRPr lang="en-GB" sz="1633">
              <a:solidFill>
                <a:srgbClr val="000000"/>
              </a:solidFill>
              <a:latin typeface="Arial" pitchFamily="34"/>
              <a:ea typeface="DejaVu Sans" pitchFamily="2"/>
              <a:cs typeface="DejaVu Sans" pitchFamily="2"/>
            </a:endParaRPr>
          </a:p>
        </p:txBody>
      </p:sp>
      <p:pic>
        <p:nvPicPr>
          <p:cNvPr id="4" name="Picture 3"/>
          <p:cNvPicPr>
            <a:picLocks noChangeAspect="1"/>
          </p:cNvPicPr>
          <p:nvPr/>
        </p:nvPicPr>
        <p:blipFill>
          <a:blip r:embed="rId3">
            <a:lum/>
            <a:alphaModFix/>
          </a:blip>
          <a:srcRect/>
          <a:stretch>
            <a:fillRect/>
          </a:stretch>
        </p:blipFill>
        <p:spPr>
          <a:xfrm>
            <a:off x="551545" y="779511"/>
            <a:ext cx="7986136" cy="6078097"/>
          </a:xfrm>
          <a:prstGeom prst="rect">
            <a:avLst/>
          </a:prstGeom>
          <a:noFill/>
          <a:ln>
            <a:noFill/>
          </a:ln>
        </p:spPr>
      </p:pic>
    </p:spTree>
    <p:extLst>
      <p:ext uri="{BB962C8B-B14F-4D97-AF65-F5344CB8AC3E}">
        <p14:creationId xmlns:p14="http://schemas.microsoft.com/office/powerpoint/2010/main" val="405815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r>
              <a:rPr lang="en-US" sz="5400" b="0" dirty="0" smtClean="0">
                <a:solidFill>
                  <a:schemeClr val="bg1"/>
                </a:solidFill>
              </a:rPr>
              <a:t>What is </a:t>
            </a:r>
            <a:r>
              <a:rPr lang="en-US" sz="5400" b="0" dirty="0" err="1" smtClean="0">
                <a:solidFill>
                  <a:schemeClr val="bg1"/>
                </a:solidFill>
              </a:rPr>
              <a:t>NeuroML</a:t>
            </a:r>
            <a:r>
              <a:rPr lang="en-US" sz="5400" b="0" dirty="0" smtClean="0">
                <a:solidFill>
                  <a:schemeClr val="bg1"/>
                </a:solidFill>
              </a:rPr>
              <a:t>?</a:t>
            </a:r>
            <a:endParaRPr lang="en-US" sz="5400" b="0" dirty="0">
              <a:solidFill>
                <a:schemeClr val="bg1"/>
              </a:solidFill>
            </a:endParaRPr>
          </a:p>
        </p:txBody>
      </p:sp>
      <p:sp>
        <p:nvSpPr>
          <p:cNvPr id="4" name="Footer Placeholder 3"/>
          <p:cNvSpPr>
            <a:spLocks noGrp="1"/>
          </p:cNvSpPr>
          <p:nvPr>
            <p:ph type="ftr" sz="quarter" idx="11"/>
          </p:nvPr>
        </p:nvSpPr>
        <p:spPr/>
        <p:txBody>
          <a:bodyPr/>
          <a:lstStyle/>
          <a:p>
            <a:r>
              <a:rPr lang="en-US" smtClean="0"/>
              <a:t>MCMSC Mini-workshop 2011                                         Approaches for Model Reproducibility</a:t>
            </a:r>
            <a:endParaRPr lang="en-US"/>
          </a:p>
        </p:txBody>
      </p:sp>
      <p:sp>
        <p:nvSpPr>
          <p:cNvPr id="5" name="Freeform: Shape 11"/>
          <p:cNvSpPr/>
          <p:nvPr/>
        </p:nvSpPr>
        <p:spPr>
          <a:xfrm>
            <a:off x="6274654" y="5799612"/>
            <a:ext cx="2412146" cy="65310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0">
            <a:solidFill>
              <a:srgbClr val="314004"/>
            </a:solidFill>
            <a:prstDash val="solid"/>
          </a:ln>
        </p:spPr>
        <p:txBody>
          <a:bodyPr vert="horz" wrap="none" lIns="81638" tIns="40819" rIns="81638" bIns="40819" anchor="ctr" anchorCtr="0" compatLnSpc="1">
            <a:noAutofit/>
          </a:bodyPr>
          <a:lstStyle/>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a:solidFill>
                  <a:schemeClr val="bg1"/>
                </a:solidFill>
                <a:ea typeface="DejaVu Sans" pitchFamily="2"/>
                <a:cs typeface="DejaVu Sans" pitchFamily="2"/>
              </a:rPr>
              <a:t>http</a:t>
            </a:r>
            <a:r>
              <a:rPr lang="en-GB" sz="2000" dirty="0" smtClean="0">
                <a:solidFill>
                  <a:schemeClr val="bg1"/>
                </a:solidFill>
                <a:ea typeface="DejaVu Sans" pitchFamily="2"/>
                <a:cs typeface="DejaVu Sans" pitchFamily="2"/>
              </a:rPr>
              <a:t>://neuroml.org</a:t>
            </a:r>
            <a:endParaRPr lang="en-GB" sz="2000" dirty="0">
              <a:solidFill>
                <a:schemeClr val="bg1"/>
              </a:solidFill>
              <a:ea typeface="DejaVu Sans" pitchFamily="2"/>
              <a:cs typeface="DejaVu Sans" pitchFamily="2"/>
            </a:endParaRPr>
          </a:p>
          <a:p>
            <a:pPr algn="ctr" hangingPunct="0">
              <a:lnSpc>
                <a:spcPct val="93000"/>
              </a:lnSpc>
              <a:tabLst>
                <a:tab pos="0" algn="l"/>
                <a:tab pos="407214" algn="l"/>
                <a:tab pos="814756" algn="l"/>
                <a:tab pos="1222299" algn="l"/>
                <a:tab pos="1629841" algn="l"/>
                <a:tab pos="2037383" algn="l"/>
                <a:tab pos="2444925" algn="l"/>
                <a:tab pos="2852467" algn="l"/>
                <a:tab pos="3260009" algn="l"/>
                <a:tab pos="3667550" algn="l"/>
                <a:tab pos="4075092" algn="l"/>
                <a:tab pos="4482633" algn="l"/>
                <a:tab pos="4890176" algn="l"/>
                <a:tab pos="5297718" algn="l"/>
                <a:tab pos="5705260" algn="l"/>
                <a:tab pos="6112802" algn="l"/>
                <a:tab pos="6520344" algn="l"/>
                <a:tab pos="6927886" algn="l"/>
                <a:tab pos="7335427" algn="l"/>
                <a:tab pos="7742969" algn="l"/>
                <a:tab pos="8150511" algn="l"/>
              </a:tabLst>
            </a:pPr>
            <a:r>
              <a:rPr lang="en-GB" sz="2000" dirty="0" smtClean="0">
                <a:solidFill>
                  <a:schemeClr val="bg1"/>
                </a:solidFill>
                <a:ea typeface="DejaVu Sans" pitchFamily="2"/>
                <a:cs typeface="DejaVu Sans" pitchFamily="2"/>
              </a:rPr>
              <a:t>RRID:SCR_003083</a:t>
            </a:r>
            <a:endParaRPr lang="en-GB" sz="2000" dirty="0">
              <a:solidFill>
                <a:schemeClr val="bg1"/>
              </a:solidFill>
              <a:ea typeface="DejaVu Sans" pitchFamily="2"/>
              <a:cs typeface="DejaVu Sans" pitchFamily="2"/>
            </a:endParaRPr>
          </a:p>
        </p:txBody>
      </p:sp>
      <p:pic>
        <p:nvPicPr>
          <p:cNvPr id="6" name="Picture 5"/>
          <p:cNvPicPr>
            <a:picLocks noChangeAspect="1"/>
          </p:cNvPicPr>
          <p:nvPr/>
        </p:nvPicPr>
        <p:blipFill>
          <a:blip r:embed="rId3"/>
          <a:stretch>
            <a:fillRect/>
          </a:stretch>
        </p:blipFill>
        <p:spPr>
          <a:xfrm>
            <a:off x="793262" y="5697697"/>
            <a:ext cx="2811585" cy="856932"/>
          </a:xfrm>
          <a:prstGeom prst="rect">
            <a:avLst/>
          </a:prstGeom>
        </p:spPr>
      </p:pic>
    </p:spTree>
    <p:extLst>
      <p:ext uri="{BB962C8B-B14F-4D97-AF65-F5344CB8AC3E}">
        <p14:creationId xmlns:p14="http://schemas.microsoft.com/office/powerpoint/2010/main" val="10038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0" y="-1440"/>
            <a:ext cx="9144000" cy="6859441"/>
          </a:xfrm>
          <a:prstGeom prst="rect">
            <a:avLst/>
          </a:prstGeom>
          <a:solidFill>
            <a:srgbClr val="FFFFFF"/>
          </a:solid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00" y="2754680"/>
            <a:ext cx="4279900" cy="381142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179" y="1183789"/>
            <a:ext cx="5080721" cy="1340322"/>
          </a:xfrm>
          <a:prstGeom prst="rect">
            <a:avLst/>
          </a:prstGeom>
          <a:noFill/>
          <a:ln w="9360" cap="flat">
            <a:solidFill>
              <a:srgbClr val="7F7F7F"/>
            </a:solidFill>
            <a:miter lim="800000"/>
            <a:headEnd/>
            <a:tailEnd/>
          </a:ln>
          <a:effectLst>
            <a:outerShdw blurRad="63500" dist="38184" dir="2700000" algn="ctr" rotWithShape="0">
              <a:srgbClr val="808080">
                <a:alpha val="43031"/>
              </a:srgbClr>
            </a:outerShdw>
          </a:effectLst>
          <a:extLst>
            <a:ext uri="{909E8E84-426E-40dd-AFC4-6F175D3DCCD1}">
              <a14:hiddenFill xmlns:a14="http://schemas.microsoft.com/office/drawing/2010/main" xmlns="">
                <a:blipFill dpi="0" rotWithShape="0">
                  <a:blip/>
                  <a:srcRect/>
                  <a:stretch>
                    <a:fillRect/>
                  </a:stretch>
                </a:blipFill>
              </a14:hiddenFill>
            </a:ext>
          </a:extLst>
        </p:spPr>
      </p:pic>
      <p:sp>
        <p:nvSpPr>
          <p:cNvPr id="2" name="Rectangle 1"/>
          <p:cNvSpPr/>
          <p:nvPr/>
        </p:nvSpPr>
        <p:spPr>
          <a:xfrm>
            <a:off x="119087" y="162292"/>
            <a:ext cx="8542313" cy="769441"/>
          </a:xfrm>
          <a:prstGeom prst="rect">
            <a:avLst/>
          </a:prstGeom>
        </p:spPr>
        <p:txBody>
          <a:bodyPr wrap="square">
            <a:spAutoFit/>
          </a:bodyPr>
          <a:lstStyle/>
          <a:p>
            <a:r>
              <a:rPr lang="en-US" sz="2800" dirty="0" smtClean="0">
                <a:solidFill>
                  <a:srgbClr val="000000"/>
                </a:solidFill>
                <a:effectLst>
                  <a:outerShdw blurRad="50800" dist="38100" dir="2700000">
                    <a:srgbClr val="000000">
                      <a:alpha val="43000"/>
                    </a:srgbClr>
                  </a:outerShdw>
                </a:effectLst>
                <a:latin typeface="Arial"/>
                <a:cs typeface="Arial"/>
              </a:rPr>
              <a:t>Adaptive Exponential Integrate &amp; Fire Model </a:t>
            </a:r>
          </a:p>
          <a:p>
            <a:r>
              <a:rPr lang="en-US" sz="1600" dirty="0" smtClean="0">
                <a:solidFill>
                  <a:srgbClr val="000000"/>
                </a:solidFill>
                <a:effectLst>
                  <a:outerShdw blurRad="50800" dist="38100" dir="2700000">
                    <a:srgbClr val="000000">
                      <a:alpha val="43000"/>
                    </a:srgbClr>
                  </a:outerShdw>
                </a:effectLst>
                <a:latin typeface="Arial"/>
                <a:cs typeface="Arial"/>
              </a:rPr>
              <a:t>(</a:t>
            </a:r>
            <a:r>
              <a:rPr lang="en-US" sz="1600" dirty="0" err="1" smtClean="0">
                <a:solidFill>
                  <a:srgbClr val="000000"/>
                </a:solidFill>
                <a:effectLst>
                  <a:outerShdw blurRad="50800" dist="38100" dir="2700000">
                    <a:srgbClr val="000000">
                      <a:alpha val="43000"/>
                    </a:srgbClr>
                  </a:outerShdw>
                </a:effectLst>
                <a:latin typeface="Arial"/>
                <a:cs typeface="Arial"/>
              </a:rPr>
              <a:t>Brette</a:t>
            </a:r>
            <a:r>
              <a:rPr lang="en-US" sz="1600" dirty="0" smtClean="0">
                <a:solidFill>
                  <a:srgbClr val="000000"/>
                </a:solidFill>
                <a:effectLst>
                  <a:outerShdw blurRad="50800" dist="38100" dir="2700000">
                    <a:srgbClr val="000000">
                      <a:alpha val="43000"/>
                    </a:srgbClr>
                  </a:outerShdw>
                </a:effectLst>
                <a:latin typeface="Arial"/>
                <a:cs typeface="Arial"/>
              </a:rPr>
              <a:t> and Gerstner)</a:t>
            </a:r>
            <a:endParaRPr lang="en-US" sz="1600" dirty="0">
              <a:solidFill>
                <a:srgbClr val="000000"/>
              </a:solidFill>
              <a:effectLst>
                <a:outerShdw blurRad="50800" dist="38100" dir="2700000">
                  <a:srgbClr val="000000">
                    <a:alpha val="43000"/>
                  </a:srgbClr>
                </a:outerShdw>
              </a:effectLst>
              <a:latin typeface="Arial"/>
              <a:cs typeface="Arial"/>
            </a:endParaRPr>
          </a:p>
        </p:txBody>
      </p:sp>
    </p:spTree>
    <p:extLst>
      <p:ext uri="{BB962C8B-B14F-4D97-AF65-F5344CB8AC3E}">
        <p14:creationId xmlns:p14="http://schemas.microsoft.com/office/powerpoint/2010/main" val="21349692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1285920" y="368695"/>
            <a:ext cx="9152641" cy="6858000"/>
          </a:xfrm>
          <a:prstGeom prst="rect">
            <a:avLst/>
          </a:prstGeom>
          <a:solidFill>
            <a:srgbClr val="FFFFFF"/>
          </a:solid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98" y="-3051475"/>
            <a:ext cx="7966939" cy="87853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Rectangle 2"/>
          <p:cNvSpPr/>
          <p:nvPr/>
        </p:nvSpPr>
        <p:spPr>
          <a:xfrm>
            <a:off x="655124" y="-180082"/>
            <a:ext cx="8597735" cy="21494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88492" y="1319604"/>
            <a:ext cx="1261563" cy="313953"/>
            <a:chOff x="388492" y="1770540"/>
            <a:chExt cx="1261563" cy="313953"/>
          </a:xfrm>
        </p:grpSpPr>
        <p:sp>
          <p:nvSpPr>
            <p:cNvPr id="43013" name="Rectangle 5"/>
            <p:cNvSpPr>
              <a:spLocks noChangeArrowheads="1"/>
            </p:cNvSpPr>
            <p:nvPr/>
          </p:nvSpPr>
          <p:spPr bwMode="auto">
            <a:xfrm>
              <a:off x="388492" y="1792142"/>
              <a:ext cx="1236960" cy="292351"/>
            </a:xfrm>
            <a:prstGeom prst="rect">
              <a:avLst/>
            </a:prstGeom>
            <a:solidFill>
              <a:srgbClr val="FFFFFF"/>
            </a:solidFill>
            <a:ln w="9360" cap="flat">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43014" name="Text Box 6"/>
            <p:cNvSpPr txBox="1">
              <a:spLocks noChangeArrowheads="1"/>
            </p:cNvSpPr>
            <p:nvPr/>
          </p:nvSpPr>
          <p:spPr bwMode="auto">
            <a:xfrm>
              <a:off x="413095" y="1770540"/>
              <a:ext cx="1236960" cy="313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9pPr>
            </a:lstStyle>
            <a:p>
              <a:pPr>
                <a:buClrTx/>
                <a:buFontTx/>
                <a:buNone/>
              </a:pPr>
              <a:r>
                <a:rPr lang="en-GB" sz="1600" b="1" dirty="0">
                  <a:solidFill>
                    <a:srgbClr val="DD4814"/>
                  </a:solidFill>
                </a:rPr>
                <a:t>NeuroML 2</a:t>
              </a:r>
              <a:endParaRPr lang="en-GB" b="1" dirty="0">
                <a:solidFill>
                  <a:srgbClr val="DD4814"/>
                </a:solidFill>
              </a:endParaRPr>
            </a:p>
          </p:txBody>
        </p:sp>
      </p:grpSp>
    </p:spTree>
    <p:extLst>
      <p:ext uri="{BB962C8B-B14F-4D97-AF65-F5344CB8AC3E}">
        <p14:creationId xmlns:p14="http://schemas.microsoft.com/office/powerpoint/2010/main" val="173238936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1285920" y="368695"/>
            <a:ext cx="9152641" cy="6858000"/>
          </a:xfrm>
          <a:prstGeom prst="rect">
            <a:avLst/>
          </a:prstGeom>
          <a:solidFill>
            <a:srgbClr val="FFFFFF"/>
          </a:solid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501" y="154042"/>
            <a:ext cx="5897098" cy="650289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2" name="Group 1"/>
          <p:cNvGrpSpPr/>
          <p:nvPr/>
        </p:nvGrpSpPr>
        <p:grpSpPr>
          <a:xfrm>
            <a:off x="584838" y="1887772"/>
            <a:ext cx="1274399" cy="2727647"/>
            <a:chOff x="69121" y="3086244"/>
            <a:chExt cx="1274399" cy="2727647"/>
          </a:xfrm>
        </p:grpSpPr>
        <p:sp>
          <p:nvSpPr>
            <p:cNvPr id="43011" name="Rectangle 3"/>
            <p:cNvSpPr>
              <a:spLocks noChangeArrowheads="1"/>
            </p:cNvSpPr>
            <p:nvPr/>
          </p:nvSpPr>
          <p:spPr bwMode="auto">
            <a:xfrm>
              <a:off x="391680" y="3086245"/>
              <a:ext cx="951840" cy="292350"/>
            </a:xfrm>
            <a:prstGeom prst="rect">
              <a:avLst/>
            </a:prstGeom>
            <a:solidFill>
              <a:srgbClr val="FFFFFF"/>
            </a:solidFill>
            <a:ln w="9360" cap="flat">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43012" name="Text Box 4"/>
            <p:cNvSpPr txBox="1">
              <a:spLocks noChangeArrowheads="1"/>
            </p:cNvSpPr>
            <p:nvPr/>
          </p:nvSpPr>
          <p:spPr bwMode="auto">
            <a:xfrm>
              <a:off x="489600" y="3086244"/>
              <a:ext cx="796320" cy="311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9pPr>
            </a:lstStyle>
            <a:p>
              <a:pPr>
                <a:buClrTx/>
                <a:buFontTx/>
                <a:buNone/>
              </a:pPr>
              <a:r>
                <a:rPr lang="en-GB" sz="1600" b="1" dirty="0">
                  <a:solidFill>
                    <a:srgbClr val="DD4814"/>
                  </a:solidFill>
                </a:rPr>
                <a:t>LEMS</a:t>
              </a:r>
            </a:p>
          </p:txBody>
        </p:sp>
        <p:sp>
          <p:nvSpPr>
            <p:cNvPr id="43013" name="Rectangle 5"/>
            <p:cNvSpPr>
              <a:spLocks noChangeArrowheads="1"/>
            </p:cNvSpPr>
            <p:nvPr/>
          </p:nvSpPr>
          <p:spPr bwMode="auto">
            <a:xfrm>
              <a:off x="69121" y="5521540"/>
              <a:ext cx="1236960" cy="292351"/>
            </a:xfrm>
            <a:prstGeom prst="rect">
              <a:avLst/>
            </a:prstGeom>
            <a:solidFill>
              <a:srgbClr val="FFFFFF"/>
            </a:solidFill>
            <a:ln w="9360" cap="flat">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43014" name="Text Box 6"/>
            <p:cNvSpPr txBox="1">
              <a:spLocks noChangeArrowheads="1"/>
            </p:cNvSpPr>
            <p:nvPr/>
          </p:nvSpPr>
          <p:spPr bwMode="auto">
            <a:xfrm>
              <a:off x="69121" y="5482656"/>
              <a:ext cx="1236960" cy="3139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ejaVu Sans" charset="0"/>
                </a:defRPr>
              </a:lvl9pPr>
            </a:lstStyle>
            <a:p>
              <a:pPr>
                <a:buClrTx/>
                <a:buFontTx/>
                <a:buNone/>
              </a:pPr>
              <a:r>
                <a:rPr lang="en-GB" sz="1600" b="1" dirty="0">
                  <a:solidFill>
                    <a:srgbClr val="DD4814"/>
                  </a:solidFill>
                </a:rPr>
                <a:t>NeuroML 2</a:t>
              </a:r>
              <a:endParaRPr lang="en-GB" b="1" dirty="0">
                <a:solidFill>
                  <a:srgbClr val="DD4814"/>
                </a:solidFill>
              </a:endParaRPr>
            </a:p>
          </p:txBody>
        </p:sp>
      </p:grpSp>
    </p:spTree>
    <p:extLst>
      <p:ext uri="{BB962C8B-B14F-4D97-AF65-F5344CB8AC3E}">
        <p14:creationId xmlns:p14="http://schemas.microsoft.com/office/powerpoint/2010/main" val="704188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0" y="6356350"/>
            <a:ext cx="9144000" cy="365125"/>
          </a:xfrm>
        </p:spPr>
        <p:txBody>
          <a:bodyPr/>
          <a:lstStyle/>
          <a:p>
            <a:r>
              <a:rPr lang="en-US" smtClean="0"/>
              <a:t>MCMSC Mini-workshop 2011                                         Approaches for Model Reproducibility</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08" y="2119048"/>
            <a:ext cx="6568063" cy="2337785"/>
          </a:xfrm>
          <a:prstGeom prst="rect">
            <a:avLst/>
          </a:prstGeom>
        </p:spPr>
      </p:pic>
    </p:spTree>
    <p:extLst>
      <p:ext uri="{BB962C8B-B14F-4D97-AF65-F5344CB8AC3E}">
        <p14:creationId xmlns:p14="http://schemas.microsoft.com/office/powerpoint/2010/main" val="1721204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222086" y="955401"/>
            <a:ext cx="6699829" cy="467077"/>
          </a:xfrm>
          <a:prstGeom prst="rect">
            <a:avLst/>
          </a:prstGeom>
          <a:noFill/>
        </p:spPr>
        <p:txBody>
          <a:bodyPr wrap="square" lIns="96803" tIns="48400" rIns="96803" bIns="48400" rtlCol="0">
            <a:spAutoFit/>
          </a:bodyPr>
          <a:lstStyle/>
          <a:p>
            <a:r>
              <a:rPr lang="en-US" sz="2400" b="1" dirty="0" smtClean="0">
                <a:solidFill>
                  <a:schemeClr val="bg1">
                    <a:lumMod val="85000"/>
                    <a:lumOff val="15000"/>
                  </a:schemeClr>
                </a:solidFill>
                <a:latin typeface="Arial"/>
                <a:cs typeface="Arial"/>
              </a:rPr>
              <a:t>NeuroML Synaptic Conductance Example</a:t>
            </a:r>
            <a:endParaRPr lang="en-US" sz="2400" b="1" dirty="0">
              <a:solidFill>
                <a:schemeClr val="bg1">
                  <a:lumMod val="85000"/>
                  <a:lumOff val="15000"/>
                </a:schemeClr>
              </a:solidFill>
              <a:latin typeface="Arial"/>
              <a:cs typeface="Arial"/>
            </a:endParaRPr>
          </a:p>
        </p:txBody>
      </p:sp>
      <p:pic>
        <p:nvPicPr>
          <p:cNvPr id="6" name="Picture 5"/>
          <p:cNvPicPr>
            <a:picLocks noChangeAspect="1" noChangeArrowheads="1"/>
          </p:cNvPicPr>
          <p:nvPr/>
        </p:nvPicPr>
        <p:blipFill>
          <a:blip r:embed="rId2"/>
          <a:srcRect/>
          <a:stretch>
            <a:fillRect/>
          </a:stretch>
        </p:blipFill>
        <p:spPr bwMode="auto">
          <a:xfrm>
            <a:off x="806639" y="1579646"/>
            <a:ext cx="7115276" cy="4573504"/>
          </a:xfrm>
          <a:prstGeom prst="rect">
            <a:avLst/>
          </a:prstGeom>
          <a:noFill/>
          <a:ln w="9525">
            <a:noFill/>
            <a:round/>
            <a:headEnd/>
            <a:tailEnd/>
          </a:ln>
          <a:effectLst/>
        </p:spPr>
      </p:pic>
    </p:spTree>
    <p:extLst>
      <p:ext uri="{BB962C8B-B14F-4D97-AF65-F5344CB8AC3E}">
        <p14:creationId xmlns:p14="http://schemas.microsoft.com/office/powerpoint/2010/main" val="2047844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2758</TotalTime>
  <Words>1411</Words>
  <Application>Microsoft Macintosh PowerPoint</Application>
  <PresentationFormat>On-screen Show (4:3)</PresentationFormat>
  <Paragraphs>212</Paragraphs>
  <Slides>39</Slides>
  <Notes>28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 Unicode MS</vt:lpstr>
      <vt:lpstr>Calibri</vt:lpstr>
      <vt:lpstr>DejaVu Sans</vt:lpstr>
      <vt:lpstr>FreeSans</vt:lpstr>
      <vt:lpstr>Georgia</vt:lpstr>
      <vt:lpstr>ＭＳ Ｐゴシック</vt:lpstr>
      <vt:lpstr>Times New Roman</vt:lpstr>
      <vt:lpstr>Arial</vt:lpstr>
      <vt:lpstr>New Theme</vt:lpstr>
      <vt:lpstr> NeuroML: Reproducibility and Rigour  in Computational Neuroscience</vt:lpstr>
      <vt:lpstr>Reproducibility and Rigour </vt:lpstr>
      <vt:lpstr>Reproducibility and Rigour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Based on Idea of Unit Testing</vt:lpstr>
      <vt:lpstr>PowerPoint Presentation</vt:lpstr>
      <vt:lpstr>PowerPoint Presentation</vt:lpstr>
      <vt:lpstr>PowerPoint Presentation</vt:lpstr>
      <vt:lpstr>PowerPoint Presentation</vt:lpstr>
      <vt:lpstr>Overall Model Deviations</vt:lpstr>
      <vt:lpstr>PowerPoint Presentation</vt:lpstr>
      <vt:lpstr>PowerPoint Presentation</vt:lpstr>
      <vt:lpstr>NeuroML version 2.0</vt:lpstr>
    </vt:vector>
  </TitlesOfParts>
  <Company>Arizona State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Sharon Crook</dc:creator>
  <cp:lastModifiedBy>Sharon Crook</cp:lastModifiedBy>
  <cp:revision>268</cp:revision>
  <dcterms:created xsi:type="dcterms:W3CDTF">2011-05-13T05:31:19Z</dcterms:created>
  <dcterms:modified xsi:type="dcterms:W3CDTF">2017-10-27T20:15:52Z</dcterms:modified>
</cp:coreProperties>
</file>